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8" r:id="rId3"/>
    <p:sldId id="257" r:id="rId4"/>
    <p:sldId id="288" r:id="rId5"/>
    <p:sldId id="260" r:id="rId6"/>
    <p:sldId id="259" r:id="rId7"/>
    <p:sldId id="261" r:id="rId8"/>
    <p:sldId id="262" r:id="rId9"/>
    <p:sldId id="263" r:id="rId10"/>
    <p:sldId id="264" r:id="rId11"/>
    <p:sldId id="265" r:id="rId12"/>
    <p:sldId id="267" r:id="rId13"/>
    <p:sldId id="268" r:id="rId14"/>
    <p:sldId id="269" r:id="rId15"/>
    <p:sldId id="270" r:id="rId16"/>
    <p:sldId id="271" r:id="rId17"/>
    <p:sldId id="289" r:id="rId18"/>
    <p:sldId id="273" r:id="rId19"/>
    <p:sldId id="274" r:id="rId20"/>
    <p:sldId id="275" r:id="rId21"/>
    <p:sldId id="276" r:id="rId22"/>
    <p:sldId id="277" r:id="rId23"/>
    <p:sldId id="278" r:id="rId24"/>
    <p:sldId id="266" r:id="rId25"/>
    <p:sldId id="279" r:id="rId26"/>
    <p:sldId id="280" r:id="rId27"/>
    <p:sldId id="281" r:id="rId28"/>
    <p:sldId id="282" r:id="rId29"/>
    <p:sldId id="283" r:id="rId30"/>
    <p:sldId id="284" r:id="rId31"/>
    <p:sldId id="290" r:id="rId32"/>
    <p:sldId id="286" r:id="rId33"/>
    <p:sldId id="287" r:id="rId34"/>
    <p:sldId id="272" r:id="rId35"/>
  </p:sldIdLst>
  <p:sldSz cx="18288000" cy="10287000"/>
  <p:notesSz cx="6858000" cy="9144000"/>
  <p:embeddedFontLst>
    <p:embeddedFont>
      <p:font typeface="Alegreya Sans Black" panose="020B0604020202020204" charset="0"/>
      <p:regular r:id="rId37"/>
    </p:embeddedFont>
    <p:embeddedFont>
      <p:font typeface="Alegreya Sans Bold Bold" panose="020B0604020202020204" charset="0"/>
      <p:regular r:id="rId38"/>
    </p:embeddedFont>
    <p:embeddedFont>
      <p:font typeface="Araboto" panose="020B0604020202020204" charset="0"/>
      <p:regular r:id="rId39"/>
    </p:embeddedFont>
    <p:embeddedFont>
      <p:font typeface="Athiti SemiBold" panose="00000700000000000000" pitchFamily="2" charset="-34"/>
      <p:regular r:id="rId40"/>
      <p:bold r:id="rId41"/>
    </p:embeddedFont>
    <p:embeddedFont>
      <p:font typeface="Athiti SemiBold Bold" panose="020B0604020202020204" charset="-34"/>
      <p:regular r:id="rId42"/>
    </p:embeddedFont>
    <p:embeddedFont>
      <p:font typeface="Baloo" panose="020B0604020202020204" charset="0"/>
      <p:regular r:id="rId43"/>
    </p:embeddedFont>
    <p:embeddedFont>
      <p:font typeface="Calibri" panose="020F0502020204030204" pitchFamily="34" charset="0"/>
      <p:regular r:id="rId44"/>
      <p:bold r:id="rId45"/>
      <p:italic r:id="rId46"/>
      <p:boldItalic r:id="rId47"/>
    </p:embeddedFont>
    <p:embeddedFont>
      <p:font typeface="Clear Sans Regular" panose="020B0604020202020204" charset="0"/>
      <p:regular r:id="rId48"/>
    </p:embeddedFont>
    <p:embeddedFont>
      <p:font typeface="Clear Sans Regular Bold" panose="020B0604020202020204" charset="0"/>
      <p:regular r:id="rId49"/>
    </p:embeddedFont>
    <p:embeddedFont>
      <p:font typeface="DejaVu Serif Bold" panose="020B0604020202020204" charset="0"/>
      <p:regular r:id="rId50"/>
    </p:embeddedFont>
    <p:embeddedFont>
      <p:font typeface="Maven Pro Bold" panose="020B0604020202020204" charset="0"/>
      <p:regular r:id="rId51"/>
    </p:embeddedFont>
    <p:embeddedFont>
      <p:font typeface="Maven Pro Bold 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5133" autoAdjust="0"/>
  </p:normalViewPr>
  <p:slideViewPr>
    <p:cSldViewPr>
      <p:cViewPr varScale="1">
        <p:scale>
          <a:sx n="48" d="100"/>
          <a:sy n="48" d="100"/>
        </p:scale>
        <p:origin x="203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em sẽ làm phương pháp face swap</a:t>
            </a:r>
          </a:p>
          <a:p>
            <a:r>
              <a:rPr lang="vi-VN"/>
              <a:t>trong phương pháp này em sẽ có hai tấm hình </a:t>
            </a:r>
          </a:p>
          <a:p>
            <a:r>
              <a:rPr lang="vi-VN"/>
              <a:t>tấm được cắt khuôn mặt là source</a:t>
            </a:r>
          </a:p>
          <a:p>
            <a:r>
              <a:rPr lang="vi-VN"/>
              <a:t>tấm được ghép gương mặt vào là destination</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079219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Tìm landmark points trên 2 bức hình</a:t>
            </a:r>
          </a:p>
          <a:p>
            <a:r>
              <a:rPr lang="en-US"/>
              <a:t>-	Dựa vào landmark points vừa tìm được, pp delaunay triangulation sẽ chia và chọn các tam giác cho phù hợp đây cũng là bước quan trọng trong phương pháp face swap</a:t>
            </a:r>
          </a:p>
          <a:p>
            <a:r>
              <a:rPr lang="en-US"/>
              <a:t>-	Sau khi có được các tam giác trên cả 2 khuôn mặt, ta sẽ điều chỉnh và cắt từng tam giác tương ứng từ khuôn mặt source qua khuôn mặt destination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Ngoài thư viện dlib để tìm ra 68 điểm landmark cho khuôn mặt thì tụi em còn sử dụng 1 cách cài đặt khác là dùng thư viện MediaPipe để detect và tìm landmark points cho khuôn mặt.</a:t>
            </a:r>
          </a:p>
          <a:p>
            <a:r>
              <a:rPr lang="en-US"/>
              <a:t>-	MediaPipe Face Mesh sẽ ước tính ra 468 điểm landmark trên khuôn mặt, và nó giả sử có một camera ảo được đặt trước ảnh, và khoảng cách từ camera đến ảnh là tọa độ z âm.</a:t>
            </a:r>
          </a:p>
          <a:p>
            <a:r>
              <a:rPr lang="en-US"/>
              <a:t>-	Output của hàm này sẽ bao gồm tọa độ x,y,z của từng điểm landmark, và x,y được normalize trong khoảng [0.0, 1.0] tương ứng với chiều rộng và chiều cao của bức ảnh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Dựa vào các điểm landmark phương pháp delaunay triangulation sẽ chia và chọn ra các tam giác phù hợp</a:t>
            </a:r>
          </a:p>
          <a:p>
            <a:r>
              <a:rPr lang="en-US"/>
              <a:t>-	Tam giác delaunay là tam giác mà đường tròn ngoại tiếp của nó không chứa bất kì điểm nào khác bên trong</a:t>
            </a:r>
          </a:p>
          <a:p>
            <a:r>
              <a:rPr lang="en-US"/>
              <a:t>-	Lợi ích:</a:t>
            </a:r>
          </a:p>
          <a:p>
            <a:r>
              <a:rPr lang="en-US"/>
              <a:t>+Làm tốt hơn trong việc nói các đỉnh với nhau, đặc biệt là nối với các đỉnh gần kề với nó bảo toàn được proximity relationships.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Chúng ta không thể đơn giản là cắt cả khuôn mặt từ source image và bỏ vào destination image được bởi vì chúng có size và góc cạnh khác nhau và chúng ta cũng không thể đổi size ngay lập tức bởi nó sẽ mất đi tỉ lệ ban đầu</a:t>
            </a:r>
          </a:p>
          <a:p>
            <a:r>
              <a:rPr lang="en-US"/>
              <a:t>-	Bởi vậy chúng ta sẽ chia khuôn mặt thành các hình tam giác và swap từng tam giác một, với cách này thì nó vẫn sẽ giữ được tỉ lệ ban đầu đồng thời cũng sẽ match được biểu cảm của khuôn mặt, như là khi mở miệng hay nháy mắt.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Chúng ta cũng thực hiện bước này trên destination image để đảm bảo sự kết nối giữa các điểm landmark giống nhau</a:t>
            </a:r>
          </a:p>
          <a:p>
            <a:r>
              <a:rPr lang="en-US"/>
              <a:t>-	Sau khi chúng ta thực hiện bước triangulation trên source image có được index tam giác của các landmark points từ đó ta cũng có thể dùng các index đó để thực hiện trên destination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Khi mà ta đã có tam giác của cả 2 ảnh rồi, ta sẽ extract tam giác của source image và đồng thời chúng ta cũng cần tọa độ tam giác của destination image.</a:t>
            </a:r>
          </a:p>
          <a:p>
            <a:r>
              <a:rPr lang="en-US"/>
              <a:t>-	Từ đó ta tiến hành warp triangle của source image cho cùng size và góc cạnh với tam giác của destination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44508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Phép biến đổi affine là bất kỳ phép biến đổi nào bảo toàn tính cộng tuyến, tính song song cũng như tỷ lệ khoảng cách giữa các điểm </a:t>
            </a:r>
          </a:p>
          <a:p>
            <a:r>
              <a:rPr lang="en-US"/>
              <a:t>(Chỉ hình nói)</a:t>
            </a:r>
          </a:p>
          <a:p>
            <a:r>
              <a:rPr lang="en-US"/>
              <a:t>(ví dụ: trung điểm của một đoạn thẳng vẫn là trung điểm sau khi biến đổi). Nó không nhất thiết phải bảo toàn khoảng cách và góc độ. Các đường thẳng song song vẫn song song nhau và kích thước của từng ô trong hình vẫn đc đảm bảo cùng tỉ lệ sau khi biến đổi</a:t>
            </a:r>
          </a:p>
          <a:p>
            <a:r>
              <a:rPr lang="en-US"/>
              <a:t>Do đó, khi áp dụng affine transformation vào việc biến đổi các tam giác deluanny của hình gốc sang hình destination thì vẫn đảm bảo những đặc trưng của hình gốc như góc cạnh khuôn mặt, ánh mắt.</a:t>
            </a:r>
          </a:p>
          <a:p>
            <a:r>
              <a:rPr lang="en-US"/>
              <a:t>Cách hoạt động của phép biến đổi affine:</a:t>
            </a:r>
          </a:p>
          <a:p>
            <a:r>
              <a:rPr lang="en-US"/>
              <a:t>Phép biến đổi afrine có thể được biểu diễn dưới dạng một phép biến đổi tuyến tính như hình bên tay trái với x’ y’ là các điểm sau khi được chuyển đổi thông quá việc lấy toạ độ điểm đầu nhân với ma trận A rồi cộng thêm với vector 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Affine transformation được hỗ trợ trong thư viện cv2. Với hàm getaffine transform nhận đầu vào lần lượt là 3 điểm ở trên ảnh gốc và 3 điểm mà mình muốn biển đổi nó qua ảnh destination. Hàm sẽ trả về cho mình một ma trận 2x3.</a:t>
            </a:r>
          </a:p>
          <a:p>
            <a:r>
              <a:rPr lang="en-US"/>
              <a:t>Sau đó, ma trận này sẽ là đầu vào của hàm warpaffine với mục đích nhân tất cả các điểm pixel trong deluanny traingle nhằm biến đổi sang đúng hình dạng tam giác đó trên ảnh destination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warp từng tam giác với nhau, ta sẽ có được khuôn mặt của ảnh source có dạng khuôn mặt của ảnh destination mà không làm thay đổi các đặt trưng gốc của ảnh source như mắt mũi miệng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Khuôn mặt bây giờ đã sẵn sàng để được thay thế. Chúng em cắt bỏ khuôn mặt của hình ảnh đích để tạo khoảng trống cho khuôn mặt mới</a:t>
            </a:r>
          </a:p>
          <a:p>
            <a:r>
              <a:rPr lang="en-US"/>
              <a:t>Vì vậy, chúng tôi lấy khuôn mặt mới và hình ảnh đích không có khuôn mặt và chúng tôi liên kết chúng lại với nhau.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đầu tiên em sẽ tìm các điểm gọi là facial landmarks trên khuôn mặt</a:t>
            </a:r>
          </a:p>
          <a:p>
            <a:r>
              <a:rPr lang="vi-VN"/>
              <a:t>em sẽ tìm các điểm bằng thư viện dlib và trên train set shape_pre_68_facial</a:t>
            </a:r>
          </a:p>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60900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 dễ thấy rằng, màu da của 2 nguồi nay có sự khác biệt lớn nên ta cần phải điều chỉnh lại màu da sao cho ảnh final nhìn tự nhiên nhất</a:t>
            </a:r>
          </a:p>
          <a:p>
            <a:r>
              <a:rPr lang="en-US"/>
              <a:t> seamlesscloned_face = cv2.seamlessClone(destination_with_face, destination_image, final_destination_face_mask, destination_face_center_point, cv2.NORMAL_CLONE)</a:t>
            </a:r>
          </a:p>
          <a:p>
            <a:r>
              <a:rPr lang="en-US"/>
              <a:t>để điều chảnh màu cho giống nhau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OpenGL (Open Graphics Library) là một API(giao diện chương trình ứng) đa nền tảng, đa ngôn ngữ cho render đồ họa vector 2D và 3D. API thường được sử dụng để tương tác với bộ xử lý đồ họa (GPU), nhằm đạt được tốc độ render phần cứng.</a:t>
            </a:r>
          </a:p>
          <a:p>
            <a:r>
              <a:rPr lang="en-US"/>
              <a:t>Nó giúp ta đặt mặt nạ của bước hình nguồn vào vị trí khuôn mặt mà mình mong muốn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implementation finds facial landmarks on both the source and destination images, and generates a texture to be used on a 3D model of the face. This Model is then positioned over the destination image using the landmarks.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năm 2020, mediapipe đã phát hành 1 giải pháp Face Mesh, xác định và ước tính hình dạng khuôn mặt 3D gần đúng thông qua 468 điểm mốc trong thời gian thực trên thiết bị di động và gắn các đối tượng ảo (như kính, mũ hoặc mặt nạ) vào khuôn mặt. Nó tích hợp ML để suy ra bề mặt 3d của khuôn mặt</a:t>
            </a:r>
          </a:p>
          <a:p>
            <a:endParaRPr lang="en-US"/>
          </a:p>
          <a:p>
            <a:r>
              <a:rPr lang="en-US"/>
              <a:t>Mô-đun mới thiết lập không gian 3D số liệu và sử dụng các vị trí màn hình mốc để ước tính các nguyên mẫu khuôn mặt 3D phổ biến, bao gồm ma trận chuyển đổi tư thế khuôn mặt và lưới khuôn mặt hình tam giác.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3853714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sau đó em sẽ bắt đầu</a:t>
            </a:r>
          </a:p>
          <a:p>
            <a:r>
              <a:rPr lang="vi-VN"/>
              <a:t>đưa các điểm này về cùng tọa độ gốc</a:t>
            </a:r>
          </a:p>
          <a:p>
            <a:r>
              <a:rPr lang="vi-VN"/>
              <a:t>rescale cho đúng tỉ lệ</a:t>
            </a:r>
          </a:p>
          <a:p>
            <a:r>
              <a:rPr lang="vi-VN"/>
              <a:t>và rotate(xoay) sao cho các điểm của ảnh source trùng với điểm trên ảnh destination nhiều nhất</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89675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và em sẽ sử dụng hàm warpaffine để duy chuyển tấm hình để khuôn mặt ảnh source nằm ngay khuôn mặt ảnh destination</a:t>
            </a:r>
          </a:p>
          <a:p>
            <a:r>
              <a:rPr lang="en-US"/>
              <a:t>tiếp theo để show khuôn mặt của source trên khuôn mặt của destination thì em sẽ tạo một mặt nạ</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422179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mặt này bao gồm các điểm liên quan tới mắt mũi miệng và lông mày</a:t>
            </a:r>
          </a:p>
          <a:p>
            <a:r>
              <a:rPr lang="vi-VN"/>
              <a:t>em sẽ nối điểm này lại bằng hàm convexhull</a:t>
            </a:r>
          </a:p>
          <a:p>
            <a:r>
              <a:rPr lang="vi-VN"/>
              <a:t>màu trắng sẽ là nơi xuất hiện khuôn mặt source còn màu đen sẽ là ảnh destination</a:t>
            </a:r>
          </a:p>
          <a:p>
            <a:r>
              <a:rPr lang="vi-VN"/>
              <a:t>sau đó em sẽ làm mờ mask này bằng gaussianblur</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61763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khi apply tất cả lên thì ta sẽ có ảnh như này</a:t>
            </a:r>
          </a:p>
          <a:p>
            <a:r>
              <a:rPr lang="vi-VN"/>
              <a:t>nhưng mà nhìn không được tự nhiên do màu da của hai người khác nhau</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10980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em sẽ bắt đầu chỉnh màu bằng cách lấy ảnh gốc chia cho ảnh gốc đã được gaussian blur và chia cho ảnh gaussian blur của destination</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82134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ý tưởng của phương pháp này dựa trên phương pháp RGB scaling color-correction nhưng thay vì scale trên toàn bộ bức ảnh thì mỗi pixel sẽ scale riêng biệt</a:t>
            </a:r>
          </a:p>
          <a:p>
            <a:r>
              <a:rPr lang="vi-VN"/>
              <a:t>với cách tiếp cận này thì ta thấy ảnh source sẽ được làm mờ</a:t>
            </a:r>
          </a:p>
          <a:p>
            <a:r>
              <a:rPr lang="vi-VN"/>
              <a:t>và các nơi có khuôn mặt thì sẽ scale lên màu của ảnh destination</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253242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a:t>đây là kết quả cuối cùng khi apply tất cả lên </a:t>
            </a:r>
          </a:p>
          <a:p>
            <a:r>
              <a:rPr lang="vi-VN"/>
              <a:t>đây là phương pháp faceswap của em tiếp theo thì e sẽ nhường cho bạn khôi </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4105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8.jpeg"/><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7.xml"/><Relationship Id="rId7" Type="http://schemas.openxmlformats.org/officeDocument/2006/relationships/image" Target="../media/image35.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3.gif"/><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1.gif"/><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gif"/><Relationship Id="rId7" Type="http://schemas.openxmlformats.org/officeDocument/2006/relationships/image" Target="../media/image18.svg"/><Relationship Id="rId2" Type="http://schemas.openxmlformats.org/officeDocument/2006/relationships/image" Target="../media/image43.gif"/><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gif"/><Relationship Id="rId7" Type="http://schemas.openxmlformats.org/officeDocument/2006/relationships/image" Target="../media/image55.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8.gif"/><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Layout" Target="../slideLayouts/slideLayout7.xml"/><Relationship Id="rId7" Type="http://schemas.openxmlformats.org/officeDocument/2006/relationships/image" Target="../media/image76.jpeg"/><Relationship Id="rId12" Type="http://schemas.openxmlformats.org/officeDocument/2006/relationships/image" Target="../media/image81.sv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notesSlide" Target="../notesSlides/notesSlide23.xml"/><Relationship Id="rId9"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jpeg"/><Relationship Id="rId7" Type="http://schemas.openxmlformats.org/officeDocument/2006/relationships/image" Target="../media/image88.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46.png"/><Relationship Id="rId4" Type="http://schemas.openxmlformats.org/officeDocument/2006/relationships/image" Target="../media/image47.png"/><Relationship Id="rId9" Type="http://schemas.openxmlformats.org/officeDocument/2006/relationships/image" Target="../media/image90.sv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jpeg"/><Relationship Id="rId1" Type="http://schemas.openxmlformats.org/officeDocument/2006/relationships/slideLayout" Target="../slideLayouts/slideLayout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65.png"/><Relationship Id="rId7" Type="http://schemas.openxmlformats.org/officeDocument/2006/relationships/image" Target="../media/image98.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svg"/></Relationships>
</file>

<file path=ppt/slides/_rels/slide32.xml.rels><?xml version="1.0" encoding="UTF-8" standalone="yes"?>
<Relationships xmlns="http://schemas.openxmlformats.org/package/2006/relationships"><Relationship Id="rId8" Type="http://schemas.openxmlformats.org/officeDocument/2006/relationships/video" Target="../media/media9.mp4"/><Relationship Id="rId13" Type="http://schemas.openxmlformats.org/officeDocument/2006/relationships/image" Target="../media/image103.jpeg"/><Relationship Id="rId3" Type="http://schemas.microsoft.com/office/2007/relationships/media" Target="../media/media7.mp4"/><Relationship Id="rId7" Type="http://schemas.microsoft.com/office/2007/relationships/media" Target="../media/media9.mp4"/><Relationship Id="rId12" Type="http://schemas.openxmlformats.org/officeDocument/2006/relationships/image" Target="../media/image102.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image" Target="../media/image101.jpeg"/><Relationship Id="rId5" Type="http://schemas.microsoft.com/office/2007/relationships/media" Target="../media/media8.mp4"/><Relationship Id="rId10" Type="http://schemas.openxmlformats.org/officeDocument/2006/relationships/notesSlide" Target="../notesSlides/notesSlide25.xml"/><Relationship Id="rId4" Type="http://schemas.openxmlformats.org/officeDocument/2006/relationships/video" Target="../media/media7.mp4"/><Relationship Id="rId9" Type="http://schemas.openxmlformats.org/officeDocument/2006/relationships/slideLayout" Target="../slideLayouts/slideLayout7.xml"/><Relationship Id="rId14" Type="http://schemas.openxmlformats.org/officeDocument/2006/relationships/image" Target="../media/image104.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8" Type="http://schemas.openxmlformats.org/officeDocument/2006/relationships/image" Target="../media/image1.gif"/><Relationship Id="rId3" Type="http://schemas.microsoft.com/office/2007/relationships/media" Target="../media/media2.mp4"/><Relationship Id="rId7" Type="http://schemas.openxmlformats.org/officeDocument/2006/relationships/image" Target="../media/image7.gif"/><Relationship Id="rId12" Type="http://schemas.openxmlformats.org/officeDocument/2006/relationships/image" Target="../media/image1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11" Type="http://schemas.openxmlformats.org/officeDocument/2006/relationships/image" Target="../media/image17.png"/><Relationship Id="rId5" Type="http://schemas.openxmlformats.org/officeDocument/2006/relationships/slideLayout" Target="../slideLayouts/slideLayout7.xml"/><Relationship Id="rId10" Type="http://schemas.openxmlformats.org/officeDocument/2006/relationships/image" Target="../media/image16.jpeg"/><Relationship Id="rId4" Type="http://schemas.openxmlformats.org/officeDocument/2006/relationships/video" Target="../media/media2.mp4"/><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gi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gif"/><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366455" y="3148393"/>
            <a:ext cx="15555091" cy="2919032"/>
            <a:chOff x="450340" y="-69779"/>
            <a:chExt cx="20740121" cy="3892043"/>
          </a:xfrm>
        </p:grpSpPr>
        <p:sp>
          <p:nvSpPr>
            <p:cNvPr id="3" name="TextBox 3"/>
            <p:cNvSpPr txBox="1"/>
            <p:nvPr/>
          </p:nvSpPr>
          <p:spPr>
            <a:xfrm>
              <a:off x="450340" y="1282264"/>
              <a:ext cx="20740121" cy="2540000"/>
            </a:xfrm>
            <a:prstGeom prst="rect">
              <a:avLst/>
            </a:prstGeom>
          </p:spPr>
          <p:txBody>
            <a:bodyPr lIns="0" tIns="0" rIns="0" bIns="0" rtlCol="0" anchor="t">
              <a:spAutoFit/>
            </a:bodyPr>
            <a:lstStyle/>
            <a:p>
              <a:pPr algn="ctr">
                <a:lnSpc>
                  <a:spcPts val="15000"/>
                </a:lnSpc>
              </a:pPr>
              <a:r>
                <a:rPr lang="en-US" sz="12500">
                  <a:solidFill>
                    <a:srgbClr val="FFFAEF"/>
                  </a:solidFill>
                  <a:latin typeface="Baloo"/>
                </a:rPr>
                <a:t>VIRTUAL SINGER </a:t>
              </a:r>
            </a:p>
          </p:txBody>
        </p:sp>
        <p:sp>
          <p:nvSpPr>
            <p:cNvPr id="4" name="TextBox 4"/>
            <p:cNvSpPr txBox="1"/>
            <p:nvPr/>
          </p:nvSpPr>
          <p:spPr>
            <a:xfrm>
              <a:off x="450340" y="516090"/>
              <a:ext cx="20740121" cy="977900"/>
            </a:xfrm>
            <a:prstGeom prst="rect">
              <a:avLst/>
            </a:prstGeom>
          </p:spPr>
          <p:txBody>
            <a:bodyPr lIns="0" tIns="0" rIns="0" bIns="0" rtlCol="0" anchor="t">
              <a:spAutoFit/>
            </a:bodyPr>
            <a:lstStyle/>
            <a:p>
              <a:pPr algn="ctr">
                <a:lnSpc>
                  <a:spcPts val="6299"/>
                </a:lnSpc>
              </a:pPr>
              <a:r>
                <a:rPr lang="en-US" sz="4499">
                  <a:solidFill>
                    <a:srgbClr val="FFFAEF"/>
                  </a:solidFill>
                  <a:latin typeface="Clear Sans Regular"/>
                </a:rPr>
                <a:t>CS231</a:t>
              </a:r>
            </a:p>
          </p:txBody>
        </p:sp>
        <p:sp>
          <p:nvSpPr>
            <p:cNvPr id="5" name="TextBox 5"/>
            <p:cNvSpPr txBox="1"/>
            <p:nvPr/>
          </p:nvSpPr>
          <p:spPr>
            <a:xfrm>
              <a:off x="450340" y="-69779"/>
              <a:ext cx="20740121" cy="729615"/>
            </a:xfrm>
            <a:prstGeom prst="rect">
              <a:avLst/>
            </a:prstGeom>
          </p:spPr>
          <p:txBody>
            <a:bodyPr lIns="0" tIns="0" rIns="0" bIns="0" rtlCol="0" anchor="t">
              <a:spAutoFit/>
            </a:bodyPr>
            <a:lstStyle/>
            <a:p>
              <a:pPr algn="ctr">
                <a:lnSpc>
                  <a:spcPts val="4620"/>
                </a:lnSpc>
              </a:pPr>
              <a:r>
                <a:rPr lang="en-US" sz="3300">
                  <a:solidFill>
                    <a:srgbClr val="FFFAEF"/>
                  </a:solidFill>
                  <a:latin typeface="Clear Sans Regular"/>
                </a:rPr>
                <a:t>FINAL PROJECT</a:t>
              </a: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1" name="Group 11"/>
          <p:cNvGrpSpPr/>
          <p:nvPr/>
        </p:nvGrpSpPr>
        <p:grpSpPr>
          <a:xfrm>
            <a:off x="16356600" y="907622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3" name="Picture 13"/>
          <p:cNvPicPr>
            <a:picLocks noChangeAspect="1"/>
          </p:cNvPicPr>
          <p:nvPr/>
        </p:nvPicPr>
        <p:blipFill>
          <a:blip r:embed="rId3"/>
          <a:srcRect/>
          <a:stretch>
            <a:fillRect/>
          </a:stretch>
        </p:blipFill>
        <p:spPr>
          <a:xfrm rot="-7094170">
            <a:off x="14148180" y="-2590072"/>
            <a:ext cx="7036829" cy="7237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4"/>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5"/>
          <a:srcRect/>
          <a:stretch>
            <a:fillRect/>
          </a:stretch>
        </p:blipFill>
        <p:spPr>
          <a:xfrm>
            <a:off x="9955530" y="1512024"/>
            <a:ext cx="6191572" cy="8355293"/>
          </a:xfrm>
          <a:prstGeom prst="rect">
            <a:avLst/>
          </a:prstGeom>
        </p:spPr>
      </p:pic>
      <p:pic>
        <p:nvPicPr>
          <p:cNvPr id="5" name="Picture 5"/>
          <p:cNvPicPr>
            <a:picLocks noChangeAspect="1"/>
          </p:cNvPicPr>
          <p:nvPr/>
        </p:nvPicPr>
        <p:blipFill>
          <a:blip r:embed="rId6"/>
          <a:srcRect/>
          <a:stretch>
            <a:fillRect/>
          </a:stretch>
        </p:blipFill>
        <p:spPr>
          <a:xfrm>
            <a:off x="1316674" y="1512024"/>
            <a:ext cx="6191572" cy="83552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0"/>
            <a:ext cx="3468258" cy="3089052"/>
          </a:xfrm>
          <a:prstGeom prst="rect">
            <a:avLst/>
          </a:prstGeom>
        </p:spPr>
      </p:pic>
      <p:pic>
        <p:nvPicPr>
          <p:cNvPr id="3" name="Picture 3"/>
          <p:cNvPicPr>
            <a:picLocks noChangeAspect="1"/>
          </p:cNvPicPr>
          <p:nvPr/>
        </p:nvPicPr>
        <p:blipFill>
          <a:blip r:embed="rId4"/>
          <a:srcRect/>
          <a:stretch>
            <a:fillRect/>
          </a:stretch>
        </p:blipFill>
        <p:spPr>
          <a:xfrm>
            <a:off x="789894" y="2467488"/>
            <a:ext cx="4644196" cy="5801388"/>
          </a:xfrm>
          <a:prstGeom prst="rect">
            <a:avLst/>
          </a:prstGeom>
        </p:spPr>
      </p:pic>
      <p:pic>
        <p:nvPicPr>
          <p:cNvPr id="4" name="Picture 4"/>
          <p:cNvPicPr>
            <a:picLocks noChangeAspect="1"/>
          </p:cNvPicPr>
          <p:nvPr/>
        </p:nvPicPr>
        <p:blipFill>
          <a:blip r:embed="rId5"/>
          <a:srcRect/>
          <a:stretch>
            <a:fillRect/>
          </a:stretch>
        </p:blipFill>
        <p:spPr>
          <a:xfrm>
            <a:off x="7011594" y="2513672"/>
            <a:ext cx="4264813" cy="5755204"/>
          </a:xfrm>
          <a:prstGeom prst="rect">
            <a:avLst/>
          </a:prstGeom>
        </p:spPr>
      </p:pic>
      <p:pic>
        <p:nvPicPr>
          <p:cNvPr id="5" name="Picture 5"/>
          <p:cNvPicPr>
            <a:picLocks noChangeAspect="1"/>
          </p:cNvPicPr>
          <p:nvPr/>
        </p:nvPicPr>
        <p:blipFill>
          <a:blip r:embed="rId6"/>
          <a:srcRect/>
          <a:stretch>
            <a:fillRect/>
          </a:stretch>
        </p:blipFill>
        <p:spPr>
          <a:xfrm>
            <a:off x="13719754" y="2442135"/>
            <a:ext cx="4264813" cy="5755204"/>
          </a:xfrm>
          <a:prstGeom prst="rect">
            <a:avLst/>
          </a:prstGeom>
        </p:spPr>
      </p:pic>
      <p:sp>
        <p:nvSpPr>
          <p:cNvPr id="6" name="TextBox 6"/>
          <p:cNvSpPr txBox="1"/>
          <p:nvPr/>
        </p:nvSpPr>
        <p:spPr>
          <a:xfrm>
            <a:off x="2250941" y="8675370"/>
            <a:ext cx="1722104" cy="582930"/>
          </a:xfrm>
          <a:prstGeom prst="rect">
            <a:avLst/>
          </a:prstGeom>
        </p:spPr>
        <p:txBody>
          <a:bodyPr lIns="0" tIns="0" rIns="0" bIns="0" rtlCol="0" anchor="t">
            <a:spAutoFit/>
          </a:bodyPr>
          <a:lstStyle/>
          <a:p>
            <a:pPr>
              <a:lnSpc>
                <a:spcPts val="4680"/>
              </a:lnSpc>
            </a:pPr>
            <a:r>
              <a:rPr lang="en-US" sz="3600">
                <a:solidFill>
                  <a:srgbClr val="000000"/>
                </a:solidFill>
                <a:latin typeface="Baloo"/>
              </a:rPr>
              <a:t>source</a:t>
            </a:r>
          </a:p>
        </p:txBody>
      </p:sp>
      <p:sp>
        <p:nvSpPr>
          <p:cNvPr id="7" name="TextBox 7"/>
          <p:cNvSpPr txBox="1"/>
          <p:nvPr/>
        </p:nvSpPr>
        <p:spPr>
          <a:xfrm>
            <a:off x="7854569" y="8675370"/>
            <a:ext cx="2578862" cy="582930"/>
          </a:xfrm>
          <a:prstGeom prst="rect">
            <a:avLst/>
          </a:prstGeom>
        </p:spPr>
        <p:txBody>
          <a:bodyPr lIns="0" tIns="0" rIns="0" bIns="0" rtlCol="0" anchor="t">
            <a:spAutoFit/>
          </a:bodyPr>
          <a:lstStyle/>
          <a:p>
            <a:pPr>
              <a:lnSpc>
                <a:spcPts val="4680"/>
              </a:lnSpc>
            </a:pPr>
            <a:r>
              <a:rPr lang="en-US" sz="3600">
                <a:solidFill>
                  <a:srgbClr val="000000"/>
                </a:solidFill>
                <a:latin typeface="Baloo"/>
              </a:rPr>
              <a:t>destination</a:t>
            </a:r>
          </a:p>
        </p:txBody>
      </p:sp>
      <p:sp>
        <p:nvSpPr>
          <p:cNvPr id="8" name="TextBox 8"/>
          <p:cNvSpPr txBox="1"/>
          <p:nvPr/>
        </p:nvSpPr>
        <p:spPr>
          <a:xfrm>
            <a:off x="6179299" y="554404"/>
            <a:ext cx="5929402" cy="1371600"/>
          </a:xfrm>
          <a:prstGeom prst="rect">
            <a:avLst/>
          </a:prstGeom>
        </p:spPr>
        <p:txBody>
          <a:bodyPr lIns="0" tIns="0" rIns="0" bIns="0" rtlCol="0" anchor="t">
            <a:spAutoFit/>
          </a:bodyPr>
          <a:lstStyle/>
          <a:p>
            <a:pPr>
              <a:lnSpc>
                <a:spcPts val="10800"/>
              </a:lnSpc>
            </a:pPr>
            <a:r>
              <a:rPr lang="en-US" sz="9000">
                <a:solidFill>
                  <a:srgbClr val="000000"/>
                </a:solidFill>
                <a:latin typeface="Baloo"/>
              </a:rPr>
              <a:t>FACE SWAP</a:t>
            </a:r>
          </a:p>
        </p:txBody>
      </p:sp>
      <p:sp>
        <p:nvSpPr>
          <p:cNvPr id="9" name="TextBox 9"/>
          <p:cNvSpPr txBox="1"/>
          <p:nvPr/>
        </p:nvSpPr>
        <p:spPr>
          <a:xfrm>
            <a:off x="15207445" y="8675370"/>
            <a:ext cx="1289431" cy="582930"/>
          </a:xfrm>
          <a:prstGeom prst="rect">
            <a:avLst/>
          </a:prstGeom>
        </p:spPr>
        <p:txBody>
          <a:bodyPr lIns="0" tIns="0" rIns="0" bIns="0" rtlCol="0" anchor="t">
            <a:spAutoFit/>
          </a:bodyPr>
          <a:lstStyle/>
          <a:p>
            <a:pPr>
              <a:lnSpc>
                <a:spcPts val="4680"/>
              </a:lnSpc>
            </a:pPr>
            <a:r>
              <a:rPr lang="en-US" sz="3600">
                <a:solidFill>
                  <a:srgbClr val="000000"/>
                </a:solidFill>
                <a:latin typeface="Baloo"/>
              </a:rPr>
              <a:t>result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32502"/>
            <a:ext cx="3468258" cy="3089052"/>
          </a:xfrm>
          <a:prstGeom prst="rect">
            <a:avLst/>
          </a:prstGeom>
        </p:spPr>
      </p:pic>
      <p:grpSp>
        <p:nvGrpSpPr>
          <p:cNvPr id="3" name="Group 3"/>
          <p:cNvGrpSpPr/>
          <p:nvPr/>
        </p:nvGrpSpPr>
        <p:grpSpPr>
          <a:xfrm>
            <a:off x="12550742" y="5594026"/>
            <a:ext cx="4757851" cy="2092256"/>
            <a:chOff x="0" y="0"/>
            <a:chExt cx="6343801" cy="2789674"/>
          </a:xfrm>
        </p:grpSpPr>
        <p:sp>
          <p:nvSpPr>
            <p:cNvPr id="4" name="TextBox 4"/>
            <p:cNvSpPr txBox="1"/>
            <p:nvPr/>
          </p:nvSpPr>
          <p:spPr>
            <a:xfrm>
              <a:off x="0" y="1133383"/>
              <a:ext cx="6343801" cy="1679998"/>
            </a:xfrm>
            <a:prstGeom prst="rect">
              <a:avLst/>
            </a:prstGeom>
          </p:spPr>
          <p:txBody>
            <a:bodyPr lIns="0" tIns="0" rIns="0" bIns="0" rtlCol="0" anchor="t">
              <a:spAutoFit/>
            </a:bodyPr>
            <a:lstStyle/>
            <a:p>
              <a:pPr algn="ctr">
                <a:lnSpc>
                  <a:spcPts val="3380"/>
                </a:lnSpc>
              </a:pPr>
              <a:r>
                <a:rPr lang="en-US" sz="2600">
                  <a:solidFill>
                    <a:srgbClr val="000000"/>
                  </a:solidFill>
                  <a:latin typeface="Clear Sans Regular"/>
                </a:rPr>
                <a:t>Once we have cut and warped all the triangles we need to link them together.</a:t>
              </a:r>
            </a:p>
          </p:txBody>
        </p:sp>
        <p:sp>
          <p:nvSpPr>
            <p:cNvPr id="5" name="TextBox 5"/>
            <p:cNvSpPr txBox="1"/>
            <p:nvPr/>
          </p:nvSpPr>
          <p:spPr>
            <a:xfrm>
              <a:off x="0" y="-38100"/>
              <a:ext cx="6343801"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Link together</a:t>
              </a:r>
            </a:p>
          </p:txBody>
        </p:sp>
      </p:grpSp>
      <p:grpSp>
        <p:nvGrpSpPr>
          <p:cNvPr id="6" name="Group 6"/>
          <p:cNvGrpSpPr/>
          <p:nvPr/>
        </p:nvGrpSpPr>
        <p:grpSpPr>
          <a:xfrm>
            <a:off x="1028700" y="1028700"/>
            <a:ext cx="367402" cy="346352"/>
            <a:chOff x="0" y="0"/>
            <a:chExt cx="489869" cy="461803"/>
          </a:xfrm>
        </p:grpSpPr>
        <p:sp>
          <p:nvSpPr>
            <p:cNvPr id="7" name="AutoShape 7"/>
            <p:cNvSpPr/>
            <p:nvPr/>
          </p:nvSpPr>
          <p:spPr>
            <a:xfrm>
              <a:off x="0" y="0"/>
              <a:ext cx="489869" cy="0"/>
            </a:xfrm>
            <a:prstGeom prst="line">
              <a:avLst/>
            </a:prstGeom>
            <a:ln w="50872" cap="rnd">
              <a:solidFill>
                <a:srgbClr val="000000"/>
              </a:solidFill>
              <a:prstDash val="solid"/>
              <a:headEnd type="none" w="sm" len="sm"/>
              <a:tailEnd type="none" w="sm" len="sm"/>
            </a:ln>
          </p:spPr>
        </p:sp>
        <p:sp>
          <p:nvSpPr>
            <p:cNvPr id="8" name="AutoShape 8"/>
            <p:cNvSpPr/>
            <p:nvPr/>
          </p:nvSpPr>
          <p:spPr>
            <a:xfrm>
              <a:off x="0" y="205275"/>
              <a:ext cx="489869" cy="0"/>
            </a:xfrm>
            <a:prstGeom prst="line">
              <a:avLst/>
            </a:prstGeom>
            <a:ln w="50872" cap="rnd">
              <a:solidFill>
                <a:srgbClr val="000000"/>
              </a:solidFill>
              <a:prstDash val="solid"/>
              <a:headEnd type="none" w="sm" len="sm"/>
              <a:tailEnd type="none" w="sm" len="sm"/>
            </a:ln>
          </p:spPr>
        </p:sp>
        <p:sp>
          <p:nvSpPr>
            <p:cNvPr id="9" name="AutoShape 9"/>
            <p:cNvSpPr/>
            <p:nvPr/>
          </p:nvSpPr>
          <p:spPr>
            <a:xfrm>
              <a:off x="0" y="410931"/>
              <a:ext cx="489869" cy="0"/>
            </a:xfrm>
            <a:prstGeom prst="line">
              <a:avLst/>
            </a:prstGeom>
            <a:ln w="50872" cap="rnd">
              <a:solidFill>
                <a:srgbClr val="000000"/>
              </a:solidFill>
              <a:prstDash val="solid"/>
              <a:headEnd type="none" w="sm" len="sm"/>
              <a:tailEnd type="none" w="sm" len="sm"/>
            </a:ln>
          </p:spPr>
        </p:sp>
      </p:grpSp>
      <p:pic>
        <p:nvPicPr>
          <p:cNvPr id="10" name="Picture 10"/>
          <p:cNvPicPr>
            <a:picLocks noChangeAspect="1"/>
          </p:cNvPicPr>
          <p:nvPr/>
        </p:nvPicPr>
        <p:blipFill>
          <a:blip r:embed="rId4"/>
          <a:srcRect l="70477" t="23497"/>
          <a:stretch>
            <a:fillRect/>
          </a:stretch>
        </p:blipFill>
        <p:spPr>
          <a:xfrm rot="-5400000" flipH="1">
            <a:off x="12514025" y="4513025"/>
            <a:ext cx="3215480" cy="8332470"/>
          </a:xfrm>
          <a:prstGeom prst="rect">
            <a:avLst/>
          </a:prstGeom>
        </p:spPr>
      </p:pic>
      <p:pic>
        <p:nvPicPr>
          <p:cNvPr id="11" name="Picture 11"/>
          <p:cNvPicPr>
            <a:picLocks noChangeAspect="1"/>
          </p:cNvPicPr>
          <p:nvPr/>
        </p:nvPicPr>
        <p:blipFill>
          <a:blip r:embed="rId5"/>
          <a:srcRect/>
          <a:stretch>
            <a:fillRect/>
          </a:stretch>
        </p:blipFill>
        <p:spPr>
          <a:xfrm>
            <a:off x="2475047" y="4405401"/>
            <a:ext cx="993210" cy="918720"/>
          </a:xfrm>
          <a:prstGeom prst="rect">
            <a:avLst/>
          </a:prstGeom>
        </p:spPr>
      </p:pic>
      <p:pic>
        <p:nvPicPr>
          <p:cNvPr id="12" name="Picture 12"/>
          <p:cNvPicPr>
            <a:picLocks noChangeAspect="1"/>
          </p:cNvPicPr>
          <p:nvPr/>
        </p:nvPicPr>
        <p:blipFill>
          <a:blip r:embed="rId6"/>
          <a:srcRect/>
          <a:stretch>
            <a:fillRect/>
          </a:stretch>
        </p:blipFill>
        <p:spPr>
          <a:xfrm>
            <a:off x="8510767" y="4221309"/>
            <a:ext cx="1266466" cy="1097854"/>
          </a:xfrm>
          <a:prstGeom prst="rect">
            <a:avLst/>
          </a:prstGeom>
        </p:spPr>
      </p:pic>
      <p:pic>
        <p:nvPicPr>
          <p:cNvPr id="13" name="Picture 13"/>
          <p:cNvPicPr>
            <a:picLocks noChangeAspect="1"/>
          </p:cNvPicPr>
          <p:nvPr/>
        </p:nvPicPr>
        <p:blipFill>
          <a:blip r:embed="rId7"/>
          <a:srcRect/>
          <a:stretch>
            <a:fillRect/>
          </a:stretch>
        </p:blipFill>
        <p:spPr>
          <a:xfrm>
            <a:off x="14477659" y="4420103"/>
            <a:ext cx="904018" cy="904018"/>
          </a:xfrm>
          <a:prstGeom prst="rect">
            <a:avLst/>
          </a:prstGeom>
        </p:spPr>
      </p:pic>
      <p:sp>
        <p:nvSpPr>
          <p:cNvPr id="14" name="TextBox 14"/>
          <p:cNvSpPr txBox="1"/>
          <p:nvPr/>
        </p:nvSpPr>
        <p:spPr>
          <a:xfrm>
            <a:off x="2766577" y="1907944"/>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Basic IDEA</a:t>
            </a:r>
          </a:p>
        </p:txBody>
      </p:sp>
      <p:grpSp>
        <p:nvGrpSpPr>
          <p:cNvPr id="15" name="Group 15"/>
          <p:cNvGrpSpPr/>
          <p:nvPr/>
        </p:nvGrpSpPr>
        <p:grpSpPr>
          <a:xfrm>
            <a:off x="930927" y="5594026"/>
            <a:ext cx="4629628" cy="1663631"/>
            <a:chOff x="0" y="0"/>
            <a:chExt cx="6172837" cy="2218174"/>
          </a:xfrm>
        </p:grpSpPr>
        <p:sp>
          <p:nvSpPr>
            <p:cNvPr id="16" name="TextBox 16"/>
            <p:cNvSpPr txBox="1"/>
            <p:nvPr/>
          </p:nvSpPr>
          <p:spPr>
            <a:xfrm>
              <a:off x="0" y="1133383"/>
              <a:ext cx="6172837" cy="1108498"/>
            </a:xfrm>
            <a:prstGeom prst="rect">
              <a:avLst/>
            </a:prstGeom>
          </p:spPr>
          <p:txBody>
            <a:bodyPr lIns="0" tIns="0" rIns="0" bIns="0" rtlCol="0" anchor="t">
              <a:spAutoFit/>
            </a:bodyPr>
            <a:lstStyle/>
            <a:p>
              <a:pPr algn="ctr">
                <a:lnSpc>
                  <a:spcPts val="3380"/>
                </a:lnSpc>
              </a:pPr>
              <a:r>
                <a:rPr lang="en-US" sz="2600">
                  <a:solidFill>
                    <a:srgbClr val="000000"/>
                  </a:solidFill>
                  <a:latin typeface="Clear Sans Regular"/>
                </a:rPr>
                <a:t>Find the landmark point of two images</a:t>
              </a:r>
            </a:p>
          </p:txBody>
        </p:sp>
        <p:sp>
          <p:nvSpPr>
            <p:cNvPr id="17" name="TextBox 17"/>
            <p:cNvSpPr txBox="1"/>
            <p:nvPr/>
          </p:nvSpPr>
          <p:spPr>
            <a:xfrm>
              <a:off x="0" y="-38100"/>
              <a:ext cx="6172837"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Landmark points</a:t>
              </a:r>
            </a:p>
          </p:txBody>
        </p:sp>
      </p:grpSp>
      <p:grpSp>
        <p:nvGrpSpPr>
          <p:cNvPr id="18" name="Group 18"/>
          <p:cNvGrpSpPr/>
          <p:nvPr/>
        </p:nvGrpSpPr>
        <p:grpSpPr>
          <a:xfrm>
            <a:off x="6765075" y="5594026"/>
            <a:ext cx="5086483" cy="1663631"/>
            <a:chOff x="0" y="0"/>
            <a:chExt cx="6781978" cy="2218174"/>
          </a:xfrm>
        </p:grpSpPr>
        <p:sp>
          <p:nvSpPr>
            <p:cNvPr id="19" name="TextBox 19"/>
            <p:cNvSpPr txBox="1"/>
            <p:nvPr/>
          </p:nvSpPr>
          <p:spPr>
            <a:xfrm>
              <a:off x="0" y="1133383"/>
              <a:ext cx="6781978" cy="1108498"/>
            </a:xfrm>
            <a:prstGeom prst="rect">
              <a:avLst/>
            </a:prstGeom>
          </p:spPr>
          <p:txBody>
            <a:bodyPr lIns="0" tIns="0" rIns="0" bIns="0" rtlCol="0" anchor="t">
              <a:spAutoFit/>
            </a:bodyPr>
            <a:lstStyle/>
            <a:p>
              <a:pPr algn="ctr">
                <a:lnSpc>
                  <a:spcPts val="3380"/>
                </a:lnSpc>
              </a:pPr>
              <a:r>
                <a:rPr lang="en-US" sz="2600">
                  <a:solidFill>
                    <a:srgbClr val="000000"/>
                  </a:solidFill>
                  <a:latin typeface="Clear Sans Regular"/>
                </a:rPr>
                <a:t>Split the face into triangles and swap each triangle </a:t>
              </a:r>
            </a:p>
          </p:txBody>
        </p:sp>
        <p:sp>
          <p:nvSpPr>
            <p:cNvPr id="20" name="TextBox 20"/>
            <p:cNvSpPr txBox="1"/>
            <p:nvPr/>
          </p:nvSpPr>
          <p:spPr>
            <a:xfrm>
              <a:off x="0" y="-38100"/>
              <a:ext cx="6781978"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Delaunay triangulation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rot="-9781681">
            <a:off x="14160637" y="3470888"/>
            <a:ext cx="9133702" cy="8617511"/>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820624">
            <a:off x="16582510" y="-1912674"/>
            <a:ext cx="4514573" cy="5305588"/>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10058354" y="342894"/>
            <a:ext cx="3965118" cy="7057909"/>
          </a:xfrm>
          <a:prstGeom prst="rect">
            <a:avLst/>
          </a:prstGeom>
        </p:spPr>
      </p:pic>
      <p:sp>
        <p:nvSpPr>
          <p:cNvPr id="5" name="TextBox 5"/>
          <p:cNvSpPr txBox="1"/>
          <p:nvPr/>
        </p:nvSpPr>
        <p:spPr>
          <a:xfrm>
            <a:off x="553587" y="740121"/>
            <a:ext cx="7805347" cy="1095375"/>
          </a:xfrm>
          <a:prstGeom prst="rect">
            <a:avLst/>
          </a:prstGeom>
        </p:spPr>
        <p:txBody>
          <a:bodyPr lIns="0" tIns="0" rIns="0" bIns="0" rtlCol="0" anchor="t">
            <a:spAutoFit/>
          </a:bodyPr>
          <a:lstStyle/>
          <a:p>
            <a:pPr>
              <a:lnSpc>
                <a:spcPts val="8640"/>
              </a:lnSpc>
            </a:pPr>
            <a:r>
              <a:rPr lang="en-US" sz="7200">
                <a:solidFill>
                  <a:srgbClr val="000000"/>
                </a:solidFill>
                <a:latin typeface="Baloo"/>
              </a:rPr>
              <a:t>Landmark points</a:t>
            </a:r>
          </a:p>
        </p:txBody>
      </p:sp>
      <p:grpSp>
        <p:nvGrpSpPr>
          <p:cNvPr id="6" name="Group 6"/>
          <p:cNvGrpSpPr/>
          <p:nvPr/>
        </p:nvGrpSpPr>
        <p:grpSpPr>
          <a:xfrm>
            <a:off x="553587" y="1835496"/>
            <a:ext cx="7722007" cy="4031041"/>
            <a:chOff x="0" y="0"/>
            <a:chExt cx="10296010" cy="5374722"/>
          </a:xfrm>
        </p:grpSpPr>
        <p:sp>
          <p:nvSpPr>
            <p:cNvPr id="7" name="TextBox 7"/>
            <p:cNvSpPr txBox="1"/>
            <p:nvPr/>
          </p:nvSpPr>
          <p:spPr>
            <a:xfrm>
              <a:off x="0" y="-38100"/>
              <a:ext cx="10296010" cy="764540"/>
            </a:xfrm>
            <a:prstGeom prst="rect">
              <a:avLst/>
            </a:prstGeom>
          </p:spPr>
          <p:txBody>
            <a:bodyPr lIns="0" tIns="0" rIns="0" bIns="0" rtlCol="0" anchor="t">
              <a:spAutoFit/>
            </a:bodyPr>
            <a:lstStyle/>
            <a:p>
              <a:pPr>
                <a:lnSpc>
                  <a:spcPts val="4680"/>
                </a:lnSpc>
              </a:pPr>
              <a:r>
                <a:rPr lang="en-US" sz="3600">
                  <a:solidFill>
                    <a:srgbClr val="000000"/>
                  </a:solidFill>
                  <a:latin typeface="Baloo"/>
                </a:rPr>
                <a:t>MediaPipe Face Mesh</a:t>
              </a:r>
            </a:p>
          </p:txBody>
        </p:sp>
        <p:sp>
          <p:nvSpPr>
            <p:cNvPr id="8" name="TextBox 8"/>
            <p:cNvSpPr txBox="1"/>
            <p:nvPr/>
          </p:nvSpPr>
          <p:spPr>
            <a:xfrm>
              <a:off x="0" y="874689"/>
              <a:ext cx="10296010" cy="5096086"/>
            </a:xfrm>
            <a:prstGeom prst="rect">
              <a:avLst/>
            </a:prstGeom>
          </p:spPr>
          <p:txBody>
            <a:bodyPr lIns="0" tIns="0" rIns="0" bIns="0" rtlCol="0" anchor="t">
              <a:spAutoFit/>
            </a:bodyPr>
            <a:lstStyle/>
            <a:p>
              <a:pPr>
                <a:lnSpc>
                  <a:spcPts val="5200"/>
                </a:lnSpc>
              </a:pPr>
              <a:r>
                <a:rPr lang="en-US" sz="2600">
                  <a:solidFill>
                    <a:srgbClr val="000000"/>
                  </a:solidFill>
                  <a:latin typeface="Clear Sans Regular"/>
                </a:rPr>
                <a:t>MediaPipe Face Mesh is a solution that estimates 468 3D face landmarks in real-time. It is assumed that the input camera frames are observed by exactly this virtual camera located at the space origin and pointed in the negative direction of the Z-axis.</a:t>
              </a:r>
            </a:p>
          </p:txBody>
        </p:sp>
      </p:grpSp>
      <p:grpSp>
        <p:nvGrpSpPr>
          <p:cNvPr id="9" name="Group 9"/>
          <p:cNvGrpSpPr/>
          <p:nvPr/>
        </p:nvGrpSpPr>
        <p:grpSpPr>
          <a:xfrm>
            <a:off x="431847" y="7035940"/>
            <a:ext cx="13291652" cy="1402141"/>
            <a:chOff x="0" y="0"/>
            <a:chExt cx="17722203" cy="1869522"/>
          </a:xfrm>
        </p:grpSpPr>
        <p:sp>
          <p:nvSpPr>
            <p:cNvPr id="10" name="TextBox 10"/>
            <p:cNvSpPr txBox="1"/>
            <p:nvPr/>
          </p:nvSpPr>
          <p:spPr>
            <a:xfrm>
              <a:off x="0" y="-38100"/>
              <a:ext cx="17722203" cy="764540"/>
            </a:xfrm>
            <a:prstGeom prst="rect">
              <a:avLst/>
            </a:prstGeom>
          </p:spPr>
          <p:txBody>
            <a:bodyPr lIns="0" tIns="0" rIns="0" bIns="0" rtlCol="0" anchor="t">
              <a:spAutoFit/>
            </a:bodyPr>
            <a:lstStyle/>
            <a:p>
              <a:pPr>
                <a:lnSpc>
                  <a:spcPts val="4680"/>
                </a:lnSpc>
              </a:pPr>
              <a:r>
                <a:rPr lang="en-US" sz="3600">
                  <a:solidFill>
                    <a:srgbClr val="000000"/>
                  </a:solidFill>
                  <a:latin typeface="Baloo"/>
                </a:rPr>
                <a:t>Output</a:t>
              </a:r>
            </a:p>
          </p:txBody>
        </p:sp>
        <p:sp>
          <p:nvSpPr>
            <p:cNvPr id="11" name="TextBox 11"/>
            <p:cNvSpPr txBox="1"/>
            <p:nvPr/>
          </p:nvSpPr>
          <p:spPr>
            <a:xfrm>
              <a:off x="0" y="874689"/>
              <a:ext cx="17722203" cy="1590886"/>
            </a:xfrm>
            <a:prstGeom prst="rect">
              <a:avLst/>
            </a:prstGeom>
          </p:spPr>
          <p:txBody>
            <a:bodyPr lIns="0" tIns="0" rIns="0" bIns="0" rtlCol="0" anchor="t">
              <a:spAutoFit/>
            </a:bodyPr>
            <a:lstStyle/>
            <a:p>
              <a:pPr>
                <a:lnSpc>
                  <a:spcPts val="5200"/>
                </a:lnSpc>
              </a:pPr>
              <a:r>
                <a:rPr lang="en-US" sz="2600">
                  <a:solidFill>
                    <a:srgbClr val="000000"/>
                  </a:solidFill>
                  <a:latin typeface="Clear Sans Regular"/>
                </a:rPr>
                <a:t>Each landmark is composed of x, y and z. x and y are normalized to [0.0, 1.0] by the image width and height respectively.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9781681">
            <a:off x="7017127" y="4949544"/>
            <a:ext cx="9133702" cy="8617511"/>
          </a:xfrm>
          <a:prstGeom prst="rect">
            <a:avLst/>
          </a:prstGeom>
        </p:spPr>
      </p:pic>
      <p:sp>
        <p:nvSpPr>
          <p:cNvPr id="3" name="TextBox 3"/>
          <p:cNvSpPr txBox="1"/>
          <p:nvPr/>
        </p:nvSpPr>
        <p:spPr>
          <a:xfrm>
            <a:off x="720571" y="4214375"/>
            <a:ext cx="6436125" cy="4381500"/>
          </a:xfrm>
          <a:prstGeom prst="rect">
            <a:avLst/>
          </a:prstGeom>
        </p:spPr>
        <p:txBody>
          <a:bodyPr lIns="0" tIns="0" rIns="0" bIns="0" rtlCol="0" anchor="t">
            <a:spAutoFit/>
          </a:bodyPr>
          <a:lstStyle/>
          <a:p>
            <a:pPr>
              <a:lnSpc>
                <a:spcPts val="8640"/>
              </a:lnSpc>
            </a:pPr>
            <a:r>
              <a:rPr lang="en-US" sz="7200">
                <a:solidFill>
                  <a:srgbClr val="000000"/>
                </a:solidFill>
                <a:latin typeface="Baloo"/>
              </a:rPr>
              <a:t>What is </a:t>
            </a:r>
            <a:r>
              <a:rPr lang="en-US" sz="7200">
                <a:solidFill>
                  <a:srgbClr val="000000"/>
                </a:solidFill>
                <a:latin typeface="Baloo Medium"/>
              </a:rPr>
              <a:t>Delaunay Triangulation?</a:t>
            </a:r>
          </a:p>
          <a:p>
            <a:pPr>
              <a:lnSpc>
                <a:spcPts val="8640"/>
              </a:lnSpc>
            </a:pPr>
            <a:endParaRPr lang="en-US" sz="7200">
              <a:solidFill>
                <a:srgbClr val="000000"/>
              </a:solidFill>
              <a:latin typeface="Baloo Medium"/>
            </a:endParaRPr>
          </a:p>
        </p:txBody>
      </p:sp>
      <p:grpSp>
        <p:nvGrpSpPr>
          <p:cNvPr id="4" name="Group 4"/>
          <p:cNvGrpSpPr/>
          <p:nvPr/>
        </p:nvGrpSpPr>
        <p:grpSpPr>
          <a:xfrm>
            <a:off x="9463185" y="2911353"/>
            <a:ext cx="7954683" cy="2527077"/>
            <a:chOff x="0" y="0"/>
            <a:chExt cx="10606244" cy="3369436"/>
          </a:xfrm>
        </p:grpSpPr>
        <p:grpSp>
          <p:nvGrpSpPr>
            <p:cNvPr id="5" name="Group 5"/>
            <p:cNvGrpSpPr/>
            <p:nvPr/>
          </p:nvGrpSpPr>
          <p:grpSpPr>
            <a:xfrm>
              <a:off x="0" y="0"/>
              <a:ext cx="10606244" cy="3369436"/>
              <a:chOff x="0" y="0"/>
              <a:chExt cx="3768961" cy="1197339"/>
            </a:xfrm>
          </p:grpSpPr>
          <p:sp>
            <p:nvSpPr>
              <p:cNvPr id="6" name="Freeform 6"/>
              <p:cNvSpPr/>
              <p:nvPr/>
            </p:nvSpPr>
            <p:spPr>
              <a:xfrm>
                <a:off x="0" y="0"/>
                <a:ext cx="3768961" cy="1197339"/>
              </a:xfrm>
              <a:custGeom>
                <a:avLst/>
                <a:gdLst/>
                <a:ahLst/>
                <a:cxnLst/>
                <a:rect l="l" t="t" r="r" b="b"/>
                <a:pathLst>
                  <a:path w="3768961" h="1197339">
                    <a:moveTo>
                      <a:pt x="3644501" y="1197339"/>
                    </a:moveTo>
                    <a:lnTo>
                      <a:pt x="124460" y="1197339"/>
                    </a:lnTo>
                    <a:cubicBezTo>
                      <a:pt x="55880" y="1197339"/>
                      <a:pt x="0" y="1141459"/>
                      <a:pt x="0" y="1072879"/>
                    </a:cubicBezTo>
                    <a:lnTo>
                      <a:pt x="0" y="124460"/>
                    </a:lnTo>
                    <a:cubicBezTo>
                      <a:pt x="0" y="55880"/>
                      <a:pt x="55880" y="0"/>
                      <a:pt x="124460" y="0"/>
                    </a:cubicBezTo>
                    <a:lnTo>
                      <a:pt x="3644501" y="0"/>
                    </a:lnTo>
                    <a:cubicBezTo>
                      <a:pt x="3713081" y="0"/>
                      <a:pt x="3768961" y="55880"/>
                      <a:pt x="3768961" y="124460"/>
                    </a:cubicBezTo>
                    <a:lnTo>
                      <a:pt x="3768961" y="1072879"/>
                    </a:lnTo>
                    <a:cubicBezTo>
                      <a:pt x="3768961" y="1141459"/>
                      <a:pt x="3713081" y="1197339"/>
                      <a:pt x="3644501" y="1197339"/>
                    </a:cubicBezTo>
                    <a:close/>
                  </a:path>
                </a:pathLst>
              </a:custGeom>
              <a:solidFill>
                <a:srgbClr val="D8A1A6"/>
              </a:solidFill>
            </p:spPr>
          </p:sp>
        </p:grpSp>
        <p:sp>
          <p:nvSpPr>
            <p:cNvPr id="7" name="TextBox 7"/>
            <p:cNvSpPr txBox="1"/>
            <p:nvPr/>
          </p:nvSpPr>
          <p:spPr>
            <a:xfrm>
              <a:off x="685840" y="253929"/>
              <a:ext cx="9036532" cy="764540"/>
            </a:xfrm>
            <a:prstGeom prst="rect">
              <a:avLst/>
            </a:prstGeom>
          </p:spPr>
          <p:txBody>
            <a:bodyPr lIns="0" tIns="0" rIns="0" bIns="0" rtlCol="0" anchor="t">
              <a:spAutoFit/>
            </a:bodyPr>
            <a:lstStyle/>
            <a:p>
              <a:pPr>
                <a:lnSpc>
                  <a:spcPts val="4680"/>
                </a:lnSpc>
              </a:pPr>
              <a:r>
                <a:rPr lang="en-US" sz="3600">
                  <a:solidFill>
                    <a:srgbClr val="000000"/>
                  </a:solidFill>
                  <a:latin typeface="Baloo"/>
                </a:rPr>
                <a:t>Advantages</a:t>
              </a:r>
            </a:p>
          </p:txBody>
        </p:sp>
        <p:sp>
          <p:nvSpPr>
            <p:cNvPr id="8" name="TextBox 8"/>
            <p:cNvSpPr txBox="1"/>
            <p:nvPr/>
          </p:nvSpPr>
          <p:spPr>
            <a:xfrm>
              <a:off x="585966" y="999419"/>
              <a:ext cx="9920404" cy="1962150"/>
            </a:xfrm>
            <a:prstGeom prst="rect">
              <a:avLst/>
            </a:prstGeom>
          </p:spPr>
          <p:txBody>
            <a:bodyPr lIns="0" tIns="0" rIns="0" bIns="0" rtlCol="0" anchor="t">
              <a:spAutoFit/>
            </a:bodyPr>
            <a:lstStyle/>
            <a:p>
              <a:pPr>
                <a:lnSpc>
                  <a:spcPts val="2925"/>
                </a:lnSpc>
              </a:pPr>
              <a:r>
                <a:rPr lang="en-US" sz="2250">
                  <a:solidFill>
                    <a:srgbClr val="000000"/>
                  </a:solidFill>
                  <a:latin typeface="Clear Sans Regular"/>
                </a:rPr>
                <a:t>Make good choices about which vertices are connected to each other</a:t>
              </a:r>
            </a:p>
            <a:p>
              <a:pPr>
                <a:lnSpc>
                  <a:spcPts val="2925"/>
                </a:lnSpc>
              </a:pPr>
              <a:r>
                <a:rPr lang="en-US" sz="2250">
                  <a:solidFill>
                    <a:srgbClr val="000000"/>
                  </a:solidFill>
                  <a:latin typeface="Clear Sans Regular"/>
                </a:rPr>
                <a:t>Did better job of connecting vertices to their neighbors so that proximity relationships were preserved.</a:t>
              </a: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20624">
            <a:off x="-147850" y="-1833905"/>
            <a:ext cx="4514573" cy="5305588"/>
          </a:xfrm>
          <a:prstGeom prst="rect">
            <a:avLst/>
          </a:prstGeom>
        </p:spPr>
      </p:pic>
      <p:pic>
        <p:nvPicPr>
          <p:cNvPr id="10" name="Picture 10"/>
          <p:cNvPicPr>
            <a:picLocks noChangeAspect="1"/>
          </p:cNvPicPr>
          <p:nvPr/>
        </p:nvPicPr>
        <p:blipFill>
          <a:blip r:embed="rId6"/>
          <a:srcRect/>
          <a:stretch>
            <a:fillRect/>
          </a:stretch>
        </p:blipFill>
        <p:spPr>
          <a:xfrm>
            <a:off x="6993079" y="5628930"/>
            <a:ext cx="11150424" cy="4901448"/>
          </a:xfrm>
          <a:prstGeom prst="rect">
            <a:avLst/>
          </a:prstGeom>
        </p:spPr>
      </p:pic>
      <p:pic>
        <p:nvPicPr>
          <p:cNvPr id="11" name="Picture 11"/>
          <p:cNvPicPr>
            <a:picLocks noChangeAspect="1"/>
          </p:cNvPicPr>
          <p:nvPr/>
        </p:nvPicPr>
        <p:blipFill>
          <a:blip r:embed="rId7"/>
          <a:srcRect/>
          <a:stretch>
            <a:fillRect/>
          </a:stretch>
        </p:blipFill>
        <p:spPr>
          <a:xfrm>
            <a:off x="4544119" y="1327715"/>
            <a:ext cx="3884269" cy="3884269"/>
          </a:xfrm>
          <a:prstGeom prst="rect">
            <a:avLst/>
          </a:prstGeom>
        </p:spPr>
      </p:pic>
      <p:grpSp>
        <p:nvGrpSpPr>
          <p:cNvPr id="12" name="Group 12"/>
          <p:cNvGrpSpPr/>
          <p:nvPr/>
        </p:nvGrpSpPr>
        <p:grpSpPr>
          <a:xfrm>
            <a:off x="9463185" y="1327715"/>
            <a:ext cx="7954683" cy="1393825"/>
            <a:chOff x="0" y="0"/>
            <a:chExt cx="10606244" cy="1858434"/>
          </a:xfrm>
        </p:grpSpPr>
        <p:grpSp>
          <p:nvGrpSpPr>
            <p:cNvPr id="13" name="Group 13"/>
            <p:cNvGrpSpPr/>
            <p:nvPr/>
          </p:nvGrpSpPr>
          <p:grpSpPr>
            <a:xfrm>
              <a:off x="0" y="0"/>
              <a:ext cx="10606244" cy="1858434"/>
              <a:chOff x="0" y="0"/>
              <a:chExt cx="3768961" cy="660400"/>
            </a:xfrm>
          </p:grpSpPr>
          <p:sp>
            <p:nvSpPr>
              <p:cNvPr id="14" name="Freeform 14"/>
              <p:cNvSpPr/>
              <p:nvPr/>
            </p:nvSpPr>
            <p:spPr>
              <a:xfrm>
                <a:off x="0" y="0"/>
                <a:ext cx="3768961" cy="660400"/>
              </a:xfrm>
              <a:custGeom>
                <a:avLst/>
                <a:gdLst/>
                <a:ahLst/>
                <a:cxnLst/>
                <a:rect l="l" t="t" r="r" b="b"/>
                <a:pathLst>
                  <a:path w="3768961" h="660400">
                    <a:moveTo>
                      <a:pt x="3644501" y="660400"/>
                    </a:moveTo>
                    <a:lnTo>
                      <a:pt x="124460" y="660400"/>
                    </a:lnTo>
                    <a:cubicBezTo>
                      <a:pt x="55880" y="660400"/>
                      <a:pt x="0" y="604520"/>
                      <a:pt x="0" y="535940"/>
                    </a:cubicBezTo>
                    <a:lnTo>
                      <a:pt x="0" y="124460"/>
                    </a:lnTo>
                    <a:cubicBezTo>
                      <a:pt x="0" y="55880"/>
                      <a:pt x="55880" y="0"/>
                      <a:pt x="124460" y="0"/>
                    </a:cubicBezTo>
                    <a:lnTo>
                      <a:pt x="3644501" y="0"/>
                    </a:lnTo>
                    <a:cubicBezTo>
                      <a:pt x="3713081" y="0"/>
                      <a:pt x="3768961" y="55880"/>
                      <a:pt x="3768961" y="124460"/>
                    </a:cubicBezTo>
                    <a:lnTo>
                      <a:pt x="3768961" y="535940"/>
                    </a:lnTo>
                    <a:cubicBezTo>
                      <a:pt x="3768961" y="604520"/>
                      <a:pt x="3713081" y="660400"/>
                      <a:pt x="3644501" y="660400"/>
                    </a:cubicBezTo>
                    <a:close/>
                  </a:path>
                </a:pathLst>
              </a:custGeom>
              <a:solidFill>
                <a:srgbClr val="D8A1A6"/>
              </a:solidFill>
            </p:spPr>
          </p:sp>
        </p:grpSp>
        <p:sp>
          <p:nvSpPr>
            <p:cNvPr id="15" name="TextBox 15"/>
            <p:cNvSpPr txBox="1"/>
            <p:nvPr/>
          </p:nvSpPr>
          <p:spPr>
            <a:xfrm>
              <a:off x="585966" y="433917"/>
              <a:ext cx="9434312" cy="971550"/>
            </a:xfrm>
            <a:prstGeom prst="rect">
              <a:avLst/>
            </a:prstGeom>
          </p:spPr>
          <p:txBody>
            <a:bodyPr lIns="0" tIns="0" rIns="0" bIns="0" rtlCol="0" anchor="t">
              <a:spAutoFit/>
            </a:bodyPr>
            <a:lstStyle/>
            <a:p>
              <a:pPr>
                <a:lnSpc>
                  <a:spcPts val="2925"/>
                </a:lnSpc>
              </a:pPr>
              <a:r>
                <a:rPr lang="en-US" sz="2250">
                  <a:solidFill>
                    <a:srgbClr val="000000"/>
                  </a:solidFill>
                  <a:latin typeface="Clear Sans Regular"/>
                </a:rPr>
                <a:t>In a </a:t>
              </a:r>
              <a:r>
                <a:rPr lang="en-US" sz="2250">
                  <a:solidFill>
                    <a:srgbClr val="000000"/>
                  </a:solidFill>
                  <a:latin typeface="Clear Sans Regular Bold"/>
                </a:rPr>
                <a:t>Delaunay triangulation</a:t>
              </a:r>
              <a:r>
                <a:rPr lang="en-US" sz="2250">
                  <a:solidFill>
                    <a:srgbClr val="000000"/>
                  </a:solidFill>
                  <a:latin typeface="Clear Sans Regular"/>
                </a:rPr>
                <a:t>, triangles are chosen such that </a:t>
              </a:r>
              <a:r>
                <a:rPr lang="en-US" sz="2250">
                  <a:solidFill>
                    <a:srgbClr val="000000"/>
                  </a:solidFill>
                  <a:latin typeface="Clear Sans Regular Bold"/>
                </a:rPr>
                <a:t>no point</a:t>
              </a:r>
              <a:r>
                <a:rPr lang="en-US" sz="2250">
                  <a:solidFill>
                    <a:srgbClr val="000000"/>
                  </a:solidFill>
                  <a:latin typeface="Clear Sans Regular"/>
                </a:rPr>
                <a:t> is inside the </a:t>
              </a:r>
              <a:r>
                <a:rPr lang="en-US" sz="2250">
                  <a:solidFill>
                    <a:srgbClr val="000000"/>
                  </a:solidFill>
                  <a:latin typeface="Clear Sans Regular Bold"/>
                </a:rPr>
                <a:t>circumcircle</a:t>
              </a:r>
              <a:r>
                <a:rPr lang="en-US" sz="2250">
                  <a:solidFill>
                    <a:srgbClr val="000000"/>
                  </a:solidFill>
                  <a:latin typeface="Clear Sans Regular"/>
                </a:rPr>
                <a:t> of any triangle.</a:t>
              </a:r>
            </a:p>
          </p:txBody>
        </p:sp>
      </p:grpSp>
      <p:sp>
        <p:nvSpPr>
          <p:cNvPr id="16" name="AutoShape 16"/>
          <p:cNvSpPr/>
          <p:nvPr/>
        </p:nvSpPr>
        <p:spPr>
          <a:xfrm>
            <a:off x="11583978" y="8041554"/>
            <a:ext cx="1980866"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9781681">
            <a:off x="14160637" y="3470888"/>
            <a:ext cx="9133702" cy="861751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20624">
            <a:off x="16582510" y="-1912674"/>
            <a:ext cx="4514573" cy="5305588"/>
          </a:xfrm>
          <a:prstGeom prst="rect">
            <a:avLst/>
          </a:prstGeom>
        </p:spPr>
      </p:pic>
      <p:pic>
        <p:nvPicPr>
          <p:cNvPr id="4" name="Picture 4"/>
          <p:cNvPicPr>
            <a:picLocks noChangeAspect="1"/>
          </p:cNvPicPr>
          <p:nvPr/>
        </p:nvPicPr>
        <p:blipFill>
          <a:blip r:embed="rId6"/>
          <a:srcRect/>
          <a:stretch>
            <a:fillRect/>
          </a:stretch>
        </p:blipFill>
        <p:spPr>
          <a:xfrm>
            <a:off x="12787259" y="587944"/>
            <a:ext cx="4052825" cy="5062665"/>
          </a:xfrm>
          <a:prstGeom prst="rect">
            <a:avLst/>
          </a:prstGeom>
        </p:spPr>
      </p:pic>
      <p:sp>
        <p:nvSpPr>
          <p:cNvPr id="5" name="TextBox 5"/>
          <p:cNvSpPr txBox="1"/>
          <p:nvPr/>
        </p:nvSpPr>
        <p:spPr>
          <a:xfrm>
            <a:off x="431847" y="326916"/>
            <a:ext cx="7805347" cy="3286125"/>
          </a:xfrm>
          <a:prstGeom prst="rect">
            <a:avLst/>
          </a:prstGeom>
        </p:spPr>
        <p:txBody>
          <a:bodyPr lIns="0" tIns="0" rIns="0" bIns="0" rtlCol="0" anchor="t">
            <a:spAutoFit/>
          </a:bodyPr>
          <a:lstStyle/>
          <a:p>
            <a:pPr>
              <a:lnSpc>
                <a:spcPts val="8640"/>
              </a:lnSpc>
            </a:pPr>
            <a:r>
              <a:rPr lang="en-US" sz="7200">
                <a:solidFill>
                  <a:srgbClr val="000000"/>
                </a:solidFill>
                <a:latin typeface="Baloo"/>
              </a:rPr>
              <a:t>Triangulation source image</a:t>
            </a:r>
          </a:p>
          <a:p>
            <a:pPr>
              <a:lnSpc>
                <a:spcPts val="8640"/>
              </a:lnSpc>
            </a:pPr>
            <a:endParaRPr lang="en-US" sz="7200">
              <a:solidFill>
                <a:srgbClr val="000000"/>
              </a:solidFill>
              <a:latin typeface="Baloo"/>
            </a:endParaRPr>
          </a:p>
        </p:txBody>
      </p:sp>
      <p:grpSp>
        <p:nvGrpSpPr>
          <p:cNvPr id="6" name="Group 6"/>
          <p:cNvGrpSpPr/>
          <p:nvPr/>
        </p:nvGrpSpPr>
        <p:grpSpPr>
          <a:xfrm>
            <a:off x="636927" y="3020120"/>
            <a:ext cx="7722007" cy="1402141"/>
            <a:chOff x="0" y="0"/>
            <a:chExt cx="10296010" cy="1869522"/>
          </a:xfrm>
        </p:grpSpPr>
        <p:sp>
          <p:nvSpPr>
            <p:cNvPr id="7" name="TextBox 7"/>
            <p:cNvSpPr txBox="1"/>
            <p:nvPr/>
          </p:nvSpPr>
          <p:spPr>
            <a:xfrm>
              <a:off x="0" y="-38100"/>
              <a:ext cx="10296010" cy="764540"/>
            </a:xfrm>
            <a:prstGeom prst="rect">
              <a:avLst/>
            </a:prstGeom>
          </p:spPr>
          <p:txBody>
            <a:bodyPr lIns="0" tIns="0" rIns="0" bIns="0" rtlCol="0" anchor="t">
              <a:spAutoFit/>
            </a:bodyPr>
            <a:lstStyle/>
            <a:p>
              <a:pPr>
                <a:lnSpc>
                  <a:spcPts val="4680"/>
                </a:lnSpc>
              </a:pPr>
              <a:r>
                <a:rPr lang="en-US" sz="3600">
                  <a:solidFill>
                    <a:srgbClr val="000000"/>
                  </a:solidFill>
                  <a:latin typeface="Baloo"/>
                </a:rPr>
                <a:t>Why divide the face into triangles?</a:t>
              </a:r>
            </a:p>
          </p:txBody>
        </p:sp>
        <p:sp>
          <p:nvSpPr>
            <p:cNvPr id="8" name="TextBox 8"/>
            <p:cNvSpPr txBox="1"/>
            <p:nvPr/>
          </p:nvSpPr>
          <p:spPr>
            <a:xfrm>
              <a:off x="0" y="874689"/>
              <a:ext cx="10296010" cy="1590886"/>
            </a:xfrm>
            <a:prstGeom prst="rect">
              <a:avLst/>
            </a:prstGeom>
          </p:spPr>
          <p:txBody>
            <a:bodyPr lIns="0" tIns="0" rIns="0" bIns="0" rtlCol="0" anchor="t">
              <a:spAutoFit/>
            </a:bodyPr>
            <a:lstStyle/>
            <a:p>
              <a:pPr>
                <a:lnSpc>
                  <a:spcPts val="5200"/>
                </a:lnSpc>
              </a:pPr>
              <a:r>
                <a:rPr lang="en-US" sz="2600">
                  <a:solidFill>
                    <a:srgbClr val="000000"/>
                  </a:solidFill>
                  <a:latin typeface="Clear Sans Regular"/>
                </a:rPr>
                <a:t>Can't just cut out the face from the source image and put it into the destination image </a:t>
              </a:r>
            </a:p>
          </p:txBody>
        </p:sp>
      </p:grpSp>
      <p:grpSp>
        <p:nvGrpSpPr>
          <p:cNvPr id="9" name="Group 9"/>
          <p:cNvGrpSpPr/>
          <p:nvPr/>
        </p:nvGrpSpPr>
        <p:grpSpPr>
          <a:xfrm>
            <a:off x="636927" y="5922834"/>
            <a:ext cx="13291652" cy="3192206"/>
            <a:chOff x="0" y="-38100"/>
            <a:chExt cx="17722203" cy="4256275"/>
          </a:xfrm>
        </p:grpSpPr>
        <p:sp>
          <p:nvSpPr>
            <p:cNvPr id="10" name="TextBox 10"/>
            <p:cNvSpPr txBox="1"/>
            <p:nvPr/>
          </p:nvSpPr>
          <p:spPr>
            <a:xfrm>
              <a:off x="0" y="-38100"/>
              <a:ext cx="17722203" cy="803639"/>
            </a:xfrm>
            <a:prstGeom prst="rect">
              <a:avLst/>
            </a:prstGeom>
          </p:spPr>
          <p:txBody>
            <a:bodyPr lIns="0" tIns="0" rIns="0" bIns="0" rtlCol="0" anchor="t">
              <a:spAutoFit/>
            </a:bodyPr>
            <a:lstStyle/>
            <a:p>
              <a:pPr>
                <a:lnSpc>
                  <a:spcPts val="4680"/>
                </a:lnSpc>
              </a:pPr>
              <a:r>
                <a:rPr lang="en-US" sz="3600">
                  <a:solidFill>
                    <a:srgbClr val="000000"/>
                  </a:solidFill>
                  <a:latin typeface="Baloo"/>
                </a:rPr>
                <a:t>Split the face into triangles</a:t>
              </a:r>
            </a:p>
          </p:txBody>
        </p:sp>
        <p:sp>
          <p:nvSpPr>
            <p:cNvPr id="11" name="TextBox 11"/>
            <p:cNvSpPr txBox="1"/>
            <p:nvPr/>
          </p:nvSpPr>
          <p:spPr>
            <a:xfrm>
              <a:off x="0" y="874689"/>
              <a:ext cx="17722203" cy="3343486"/>
            </a:xfrm>
            <a:prstGeom prst="rect">
              <a:avLst/>
            </a:prstGeom>
          </p:spPr>
          <p:txBody>
            <a:bodyPr lIns="0" tIns="0" rIns="0" bIns="0" rtlCol="0" anchor="t">
              <a:spAutoFit/>
            </a:bodyPr>
            <a:lstStyle/>
            <a:p>
              <a:pPr>
                <a:lnSpc>
                  <a:spcPts val="5200"/>
                </a:lnSpc>
              </a:pPr>
              <a:r>
                <a:rPr lang="en-US" sz="2600">
                  <a:solidFill>
                    <a:srgbClr val="000000"/>
                  </a:solidFill>
                  <a:latin typeface="Clear Sans Regular"/>
                </a:rPr>
                <a:t>Swap simply each triangle and in this way it will keep the proportions and also it will match the expressions of the new face</a:t>
              </a:r>
            </a:p>
            <a:p>
              <a:pPr>
                <a:lnSpc>
                  <a:spcPts val="5200"/>
                </a:lnSpc>
              </a:pPr>
              <a:r>
                <a:rPr lang="en-US" sz="2600">
                  <a:solidFill>
                    <a:srgbClr val="000000"/>
                  </a:solidFill>
                  <a:latin typeface="Clear Sans Regular"/>
                </a:rPr>
                <a:t>This step is the core of our face swapping</a:t>
              </a:r>
            </a:p>
            <a:p>
              <a:pPr>
                <a:lnSpc>
                  <a:spcPts val="5200"/>
                </a:lnSpc>
              </a:pPr>
              <a:endParaRPr lang="en-US" sz="2600">
                <a:solidFill>
                  <a:srgbClr val="000000"/>
                </a:solidFill>
                <a:latin typeface="Clear Sans Regular"/>
              </a:endParaRPr>
            </a:p>
          </p:txBody>
        </p:sp>
      </p:grpSp>
      <p:pic>
        <p:nvPicPr>
          <p:cNvPr id="12" name="Picture 12"/>
          <p:cNvPicPr>
            <a:picLocks noChangeAspect="1"/>
          </p:cNvPicPr>
          <p:nvPr/>
        </p:nvPicPr>
        <p:blipFill>
          <a:blip r:embed="rId7"/>
          <a:srcRect/>
          <a:stretch>
            <a:fillRect/>
          </a:stretch>
        </p:blipFill>
        <p:spPr>
          <a:xfrm>
            <a:off x="8237193" y="587944"/>
            <a:ext cx="4052825" cy="50626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090262">
            <a:off x="-2969613" y="5184636"/>
            <a:ext cx="8774007" cy="7633386"/>
          </a:xfrm>
          <a:prstGeom prst="rect">
            <a:avLst/>
          </a:prstGeom>
        </p:spPr>
      </p:pic>
      <p:pic>
        <p:nvPicPr>
          <p:cNvPr id="3" name="Picture 3"/>
          <p:cNvPicPr>
            <a:picLocks noChangeAspect="1"/>
          </p:cNvPicPr>
          <p:nvPr/>
        </p:nvPicPr>
        <p:blipFill>
          <a:blip r:embed="rId5"/>
          <a:srcRect/>
          <a:stretch>
            <a:fillRect/>
          </a:stretch>
        </p:blipFill>
        <p:spPr>
          <a:xfrm>
            <a:off x="11193604" y="5546626"/>
            <a:ext cx="3521197" cy="4398572"/>
          </a:xfrm>
          <a:prstGeom prst="rect">
            <a:avLst/>
          </a:prstGeom>
        </p:spPr>
      </p:pic>
      <p:pic>
        <p:nvPicPr>
          <p:cNvPr id="4" name="Picture 4"/>
          <p:cNvPicPr>
            <a:picLocks noChangeAspect="1"/>
          </p:cNvPicPr>
          <p:nvPr/>
        </p:nvPicPr>
        <p:blipFill>
          <a:blip r:embed="rId6"/>
          <a:srcRect/>
          <a:stretch>
            <a:fillRect/>
          </a:stretch>
        </p:blipFill>
        <p:spPr>
          <a:xfrm>
            <a:off x="6179396" y="5455517"/>
            <a:ext cx="3327015" cy="4489681"/>
          </a:xfrm>
          <a:prstGeom prst="rect">
            <a:avLst/>
          </a:prstGeom>
        </p:spPr>
      </p:pic>
      <p:sp>
        <p:nvSpPr>
          <p:cNvPr id="5" name="TextBox 5"/>
          <p:cNvSpPr txBox="1"/>
          <p:nvPr/>
        </p:nvSpPr>
        <p:spPr>
          <a:xfrm>
            <a:off x="2023273" y="675117"/>
            <a:ext cx="14241454" cy="1095375"/>
          </a:xfrm>
          <a:prstGeom prst="rect">
            <a:avLst/>
          </a:prstGeom>
        </p:spPr>
        <p:txBody>
          <a:bodyPr lIns="0" tIns="0" rIns="0" bIns="0" rtlCol="0" anchor="t">
            <a:spAutoFit/>
          </a:bodyPr>
          <a:lstStyle/>
          <a:p>
            <a:pPr algn="ctr">
              <a:lnSpc>
                <a:spcPts val="8640"/>
              </a:lnSpc>
            </a:pPr>
            <a:r>
              <a:rPr lang="en-US" sz="7200">
                <a:solidFill>
                  <a:srgbClr val="000000"/>
                </a:solidFill>
                <a:latin typeface="Baloo"/>
              </a:rPr>
              <a:t>Triangulation destination image</a:t>
            </a:r>
          </a:p>
        </p:txBody>
      </p:sp>
      <p:sp>
        <p:nvSpPr>
          <p:cNvPr id="6" name="TextBox 6"/>
          <p:cNvSpPr txBox="1"/>
          <p:nvPr/>
        </p:nvSpPr>
        <p:spPr>
          <a:xfrm>
            <a:off x="1420328" y="2239546"/>
            <a:ext cx="15447344" cy="3307081"/>
          </a:xfrm>
          <a:prstGeom prst="rect">
            <a:avLst/>
          </a:prstGeom>
        </p:spPr>
        <p:txBody>
          <a:bodyPr lIns="0" tIns="0" rIns="0" bIns="0" rtlCol="0" anchor="t">
            <a:spAutoFit/>
          </a:bodyPr>
          <a:lstStyle/>
          <a:p>
            <a:pPr marL="582928" lvl="1" indent="-291464" algn="just">
              <a:lnSpc>
                <a:spcPts val="5399"/>
              </a:lnSpc>
              <a:buFont typeface="Arial"/>
              <a:buChar char="•"/>
            </a:pPr>
            <a:r>
              <a:rPr lang="en-US" sz="2699">
                <a:solidFill>
                  <a:srgbClr val="000000"/>
                </a:solidFill>
                <a:latin typeface="Clear Sans Regular"/>
              </a:rPr>
              <a:t>Need to have the same patterns of the triangulation of the source image.</a:t>
            </a:r>
          </a:p>
          <a:p>
            <a:pPr marL="582928" lvl="1" indent="-291464" algn="just">
              <a:lnSpc>
                <a:spcPts val="5399"/>
              </a:lnSpc>
              <a:buFont typeface="Arial"/>
              <a:buChar char="•"/>
            </a:pPr>
            <a:r>
              <a:rPr lang="en-US" sz="2699">
                <a:solidFill>
                  <a:srgbClr val="000000"/>
                </a:solidFill>
                <a:latin typeface="Clear Sans Regular"/>
              </a:rPr>
              <a:t>That means that the connection of the points has to be the same.</a:t>
            </a:r>
          </a:p>
          <a:p>
            <a:pPr marL="582928" lvl="1" indent="-291464" algn="just">
              <a:lnSpc>
                <a:spcPts val="5399"/>
              </a:lnSpc>
              <a:buFont typeface="Arial"/>
              <a:buChar char="•"/>
            </a:pPr>
            <a:r>
              <a:rPr lang="en-US" sz="2699">
                <a:solidFill>
                  <a:srgbClr val="000000"/>
                </a:solidFill>
                <a:latin typeface="Clear Sans Regular"/>
              </a:rPr>
              <a:t>After doing the triangulation of the source image, from that triangulation we take the indexes of the landmark points so that we can replicate the same triangulation on the destination image.</a:t>
            </a:r>
          </a:p>
          <a:p>
            <a:pPr algn="just">
              <a:lnSpc>
                <a:spcPts val="5399"/>
              </a:lnSpc>
            </a:pPr>
            <a:endParaRPr lang="en-US" sz="2699">
              <a:solidFill>
                <a:srgbClr val="000000"/>
              </a:solidFill>
              <a:latin typeface="Clear Sans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flipH="1">
            <a:off x="-1528487" y="-143082"/>
            <a:ext cx="11958233" cy="2098730"/>
          </a:xfrm>
          <a:prstGeom prst="rect">
            <a:avLst/>
          </a:prstGeom>
        </p:spPr>
      </p:pic>
      <p:pic>
        <p:nvPicPr>
          <p:cNvPr id="3" name="Picture 3"/>
          <p:cNvPicPr>
            <a:picLocks noChangeAspect="1"/>
          </p:cNvPicPr>
          <p:nvPr/>
        </p:nvPicPr>
        <p:blipFill>
          <a:blip r:embed="rId4"/>
          <a:srcRect r="64034" b="46739"/>
          <a:stretch>
            <a:fillRect/>
          </a:stretch>
        </p:blipFill>
        <p:spPr>
          <a:xfrm rot="5400000" flipH="1" flipV="1">
            <a:off x="341551" y="6052572"/>
            <a:ext cx="4331879" cy="6415001"/>
          </a:xfrm>
          <a:prstGeom prst="rect">
            <a:avLst/>
          </a:prstGeom>
        </p:spPr>
      </p:pic>
      <p:sp>
        <p:nvSpPr>
          <p:cNvPr id="4" name="TextBox 4"/>
          <p:cNvSpPr txBox="1"/>
          <p:nvPr/>
        </p:nvSpPr>
        <p:spPr>
          <a:xfrm>
            <a:off x="10762321" y="622567"/>
            <a:ext cx="5917889" cy="3133725"/>
          </a:xfrm>
          <a:prstGeom prst="rect">
            <a:avLst/>
          </a:prstGeom>
        </p:spPr>
        <p:txBody>
          <a:bodyPr lIns="0" tIns="0" rIns="0" bIns="0" rtlCol="0" anchor="t">
            <a:spAutoFit/>
          </a:bodyPr>
          <a:lstStyle/>
          <a:p>
            <a:pPr algn="r">
              <a:lnSpc>
                <a:spcPts val="8280"/>
              </a:lnSpc>
            </a:pPr>
            <a:r>
              <a:rPr lang="en-US" sz="6900">
                <a:solidFill>
                  <a:srgbClr val="000000"/>
                </a:solidFill>
                <a:latin typeface="Baloo"/>
              </a:rPr>
              <a:t>Extract and warp triangles</a:t>
            </a:r>
          </a:p>
          <a:p>
            <a:pPr algn="r">
              <a:lnSpc>
                <a:spcPts val="8280"/>
              </a:lnSpc>
            </a:pPr>
            <a:endParaRPr lang="en-US" sz="6900">
              <a:solidFill>
                <a:srgbClr val="000000"/>
              </a:solidFill>
              <a:latin typeface="Baloo"/>
            </a:endParaRPr>
          </a:p>
        </p:txBody>
      </p:sp>
      <p:sp>
        <p:nvSpPr>
          <p:cNvPr id="5" name="TextBox 5"/>
          <p:cNvSpPr txBox="1"/>
          <p:nvPr/>
        </p:nvSpPr>
        <p:spPr>
          <a:xfrm>
            <a:off x="10762321" y="2291628"/>
            <a:ext cx="6116441" cy="4802505"/>
          </a:xfrm>
          <a:prstGeom prst="rect">
            <a:avLst/>
          </a:prstGeom>
        </p:spPr>
        <p:txBody>
          <a:bodyPr lIns="0" tIns="0" rIns="0" bIns="0" rtlCol="0" anchor="t">
            <a:spAutoFit/>
          </a:bodyPr>
          <a:lstStyle/>
          <a:p>
            <a:pPr algn="r">
              <a:lnSpc>
                <a:spcPts val="5200"/>
              </a:lnSpc>
            </a:pPr>
            <a:endParaRPr/>
          </a:p>
          <a:p>
            <a:pPr algn="just">
              <a:lnSpc>
                <a:spcPts val="5599"/>
              </a:lnSpc>
            </a:pPr>
            <a:r>
              <a:rPr lang="en-US" sz="2799">
                <a:solidFill>
                  <a:srgbClr val="000000"/>
                </a:solidFill>
                <a:latin typeface="Clear Sans Regular"/>
              </a:rPr>
              <a:t>Take the coordinates of the triangles of the destination face, so that we can warp the triangles of the source face to have same size and perspective of the matching triangle on the destination face.</a:t>
            </a:r>
          </a:p>
        </p:txBody>
      </p:sp>
      <p:pic>
        <p:nvPicPr>
          <p:cNvPr id="6" name="Picture 6"/>
          <p:cNvPicPr>
            <a:picLocks noChangeAspect="1"/>
          </p:cNvPicPr>
          <p:nvPr/>
        </p:nvPicPr>
        <p:blipFill>
          <a:blip r:embed="rId5"/>
          <a:srcRect/>
          <a:stretch>
            <a:fillRect/>
          </a:stretch>
        </p:blipFill>
        <p:spPr>
          <a:xfrm>
            <a:off x="635725" y="2723009"/>
            <a:ext cx="3327663" cy="4156815"/>
          </a:xfrm>
          <a:prstGeom prst="rect">
            <a:avLst/>
          </a:prstGeom>
        </p:spPr>
      </p:pic>
      <p:pic>
        <p:nvPicPr>
          <p:cNvPr id="7" name="Picture 7"/>
          <p:cNvPicPr>
            <a:picLocks noChangeAspect="1"/>
          </p:cNvPicPr>
          <p:nvPr/>
        </p:nvPicPr>
        <p:blipFill>
          <a:blip r:embed="rId6"/>
          <a:srcRect/>
          <a:stretch>
            <a:fillRect/>
          </a:stretch>
        </p:blipFill>
        <p:spPr>
          <a:xfrm>
            <a:off x="5373075" y="2668890"/>
            <a:ext cx="3140866" cy="4238481"/>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53311" y="8927922"/>
            <a:ext cx="2902280" cy="819894"/>
          </a:xfrm>
          <a:prstGeom prst="rect">
            <a:avLst/>
          </a:prstGeom>
        </p:spPr>
      </p:pic>
      <p:pic>
        <p:nvPicPr>
          <p:cNvPr id="9" name="Picture 9"/>
          <p:cNvPicPr>
            <a:picLocks noChangeAspect="1"/>
          </p:cNvPicPr>
          <p:nvPr/>
        </p:nvPicPr>
        <p:blipFill>
          <a:blip r:embed="rId9"/>
          <a:srcRect/>
          <a:stretch>
            <a:fillRect/>
          </a:stretch>
        </p:blipFill>
        <p:spPr>
          <a:xfrm>
            <a:off x="5934700" y="7621746"/>
            <a:ext cx="1192595" cy="1306176"/>
          </a:xfrm>
          <a:prstGeom prst="rect">
            <a:avLst/>
          </a:prstGeom>
        </p:spPr>
      </p:pic>
      <p:pic>
        <p:nvPicPr>
          <p:cNvPr id="10" name="Picture 10"/>
          <p:cNvPicPr>
            <a:picLocks noChangeAspect="1"/>
          </p:cNvPicPr>
          <p:nvPr/>
        </p:nvPicPr>
        <p:blipFill>
          <a:blip r:embed="rId10"/>
          <a:srcRect/>
          <a:stretch>
            <a:fillRect/>
          </a:stretch>
        </p:blipFill>
        <p:spPr>
          <a:xfrm rot="352083">
            <a:off x="1553325" y="7777935"/>
            <a:ext cx="1299986" cy="1149987"/>
          </a:xfrm>
          <a:prstGeom prst="rect">
            <a:avLst/>
          </a:prstGeom>
        </p:spPr>
      </p:pic>
    </p:spTree>
    <p:extLst>
      <p:ext uri="{BB962C8B-B14F-4D97-AF65-F5344CB8AC3E}">
        <p14:creationId xmlns:p14="http://schemas.microsoft.com/office/powerpoint/2010/main" val="328152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528487" y="-143082"/>
            <a:ext cx="11958233" cy="2098730"/>
          </a:xfrm>
          <a:prstGeom prst="rect">
            <a:avLst/>
          </a:prstGeom>
        </p:spPr>
      </p:pic>
      <p:pic>
        <p:nvPicPr>
          <p:cNvPr id="3" name="Picture 3"/>
          <p:cNvPicPr>
            <a:picLocks noChangeAspect="1"/>
          </p:cNvPicPr>
          <p:nvPr/>
        </p:nvPicPr>
        <p:blipFill>
          <a:blip r:embed="rId3"/>
          <a:srcRect r="64034" b="46739"/>
          <a:stretch>
            <a:fillRect/>
          </a:stretch>
        </p:blipFill>
        <p:spPr>
          <a:xfrm rot="5400000" flipH="1" flipV="1">
            <a:off x="341551" y="6052572"/>
            <a:ext cx="4331879" cy="6415001"/>
          </a:xfrm>
          <a:prstGeom prst="rect">
            <a:avLst/>
          </a:prstGeom>
        </p:spPr>
      </p:pic>
      <p:sp>
        <p:nvSpPr>
          <p:cNvPr id="4" name="TextBox 4"/>
          <p:cNvSpPr txBox="1"/>
          <p:nvPr/>
        </p:nvSpPr>
        <p:spPr>
          <a:xfrm>
            <a:off x="10762321" y="622567"/>
            <a:ext cx="5917889" cy="3133725"/>
          </a:xfrm>
          <a:prstGeom prst="rect">
            <a:avLst/>
          </a:prstGeom>
        </p:spPr>
        <p:txBody>
          <a:bodyPr lIns="0" tIns="0" rIns="0" bIns="0" rtlCol="0" anchor="t">
            <a:spAutoFit/>
          </a:bodyPr>
          <a:lstStyle/>
          <a:p>
            <a:pPr algn="r">
              <a:lnSpc>
                <a:spcPts val="8280"/>
              </a:lnSpc>
            </a:pPr>
            <a:r>
              <a:rPr lang="en-US" sz="6900">
                <a:solidFill>
                  <a:srgbClr val="000000"/>
                </a:solidFill>
                <a:latin typeface="Baloo"/>
              </a:rPr>
              <a:t>Extract and warp triangles</a:t>
            </a:r>
          </a:p>
          <a:p>
            <a:pPr algn="r">
              <a:lnSpc>
                <a:spcPts val="8280"/>
              </a:lnSpc>
            </a:pPr>
            <a:endParaRPr lang="en-US" sz="6900">
              <a:solidFill>
                <a:srgbClr val="000000"/>
              </a:solidFill>
              <a:latin typeface="Baloo"/>
            </a:endParaRPr>
          </a:p>
        </p:txBody>
      </p:sp>
      <p:sp>
        <p:nvSpPr>
          <p:cNvPr id="5" name="TextBox 5"/>
          <p:cNvSpPr txBox="1"/>
          <p:nvPr/>
        </p:nvSpPr>
        <p:spPr>
          <a:xfrm>
            <a:off x="10762321" y="2291628"/>
            <a:ext cx="6116441" cy="4802505"/>
          </a:xfrm>
          <a:prstGeom prst="rect">
            <a:avLst/>
          </a:prstGeom>
        </p:spPr>
        <p:txBody>
          <a:bodyPr lIns="0" tIns="0" rIns="0" bIns="0" rtlCol="0" anchor="t">
            <a:spAutoFit/>
          </a:bodyPr>
          <a:lstStyle/>
          <a:p>
            <a:pPr algn="r">
              <a:lnSpc>
                <a:spcPts val="5200"/>
              </a:lnSpc>
            </a:pPr>
            <a:endParaRPr/>
          </a:p>
          <a:p>
            <a:pPr algn="just">
              <a:lnSpc>
                <a:spcPts val="5599"/>
              </a:lnSpc>
            </a:pPr>
            <a:r>
              <a:rPr lang="en-US" sz="2799">
                <a:solidFill>
                  <a:srgbClr val="000000"/>
                </a:solidFill>
                <a:latin typeface="Clear Sans Regular"/>
              </a:rPr>
              <a:t>Take the coordinates of the triangles of the destination face, so that we can warp the triangles of the source face to have same size and perspective of the matching triangle on the destination face.</a:t>
            </a:r>
          </a:p>
        </p:txBody>
      </p:sp>
      <p:sp>
        <p:nvSpPr>
          <p:cNvPr id="6" name="TextBox 6"/>
          <p:cNvSpPr txBox="1"/>
          <p:nvPr/>
        </p:nvSpPr>
        <p:spPr>
          <a:xfrm>
            <a:off x="14345261" y="7431146"/>
            <a:ext cx="2533501" cy="529034"/>
          </a:xfrm>
          <a:prstGeom prst="rect">
            <a:avLst/>
          </a:prstGeom>
        </p:spPr>
        <p:txBody>
          <a:bodyPr lIns="0" tIns="0" rIns="0" bIns="0" rtlCol="0" anchor="t">
            <a:spAutoFit/>
          </a:bodyPr>
          <a:lstStyle/>
          <a:p>
            <a:pPr algn="ctr">
              <a:lnSpc>
                <a:spcPts val="4346"/>
              </a:lnSpc>
              <a:spcBef>
                <a:spcPct val="0"/>
              </a:spcBef>
            </a:pPr>
            <a:r>
              <a:rPr lang="en-US" sz="3343">
                <a:solidFill>
                  <a:srgbClr val="7D8AAB"/>
                </a:solidFill>
                <a:latin typeface="Baloo"/>
              </a:rPr>
              <a:t>How to warp </a:t>
            </a:r>
          </a:p>
        </p:txBody>
      </p:sp>
      <p:sp>
        <p:nvSpPr>
          <p:cNvPr id="7" name="TextBox 7"/>
          <p:cNvSpPr txBox="1"/>
          <p:nvPr/>
        </p:nvSpPr>
        <p:spPr>
          <a:xfrm>
            <a:off x="10762321" y="7775040"/>
            <a:ext cx="6116441" cy="2180591"/>
          </a:xfrm>
          <a:prstGeom prst="rect">
            <a:avLst/>
          </a:prstGeom>
        </p:spPr>
        <p:txBody>
          <a:bodyPr lIns="0" tIns="0" rIns="0" bIns="0" rtlCol="0" anchor="t">
            <a:spAutoFit/>
          </a:bodyPr>
          <a:lstStyle/>
          <a:p>
            <a:pPr algn="r">
              <a:lnSpc>
                <a:spcPts val="7199"/>
              </a:lnSpc>
            </a:pPr>
            <a:r>
              <a:rPr lang="en-US" sz="3599">
                <a:solidFill>
                  <a:srgbClr val="C61B1D"/>
                </a:solidFill>
                <a:latin typeface="Baloo"/>
              </a:rPr>
              <a:t> </a:t>
            </a:r>
            <a:r>
              <a:rPr lang="en-US" sz="3599">
                <a:solidFill>
                  <a:srgbClr val="C61B1D"/>
                </a:solidFill>
                <a:latin typeface="Baloo Bold"/>
              </a:rPr>
              <a:t>Affine Transformation</a:t>
            </a:r>
          </a:p>
          <a:p>
            <a:pPr algn="r">
              <a:lnSpc>
                <a:spcPts val="5200"/>
              </a:lnSpc>
            </a:pPr>
            <a:endParaRPr lang="en-US" sz="3599">
              <a:solidFill>
                <a:srgbClr val="C61B1D"/>
              </a:solidFill>
              <a:latin typeface="Baloo Bold"/>
            </a:endParaRPr>
          </a:p>
          <a:p>
            <a:pPr algn="r">
              <a:lnSpc>
                <a:spcPts val="5200"/>
              </a:lnSpc>
            </a:pPr>
            <a:endParaRPr lang="en-US" sz="3599">
              <a:solidFill>
                <a:srgbClr val="C61B1D"/>
              </a:solidFill>
              <a:latin typeface="Baloo Bold"/>
            </a:endParaRPr>
          </a:p>
        </p:txBody>
      </p:sp>
      <p:pic>
        <p:nvPicPr>
          <p:cNvPr id="8" name="Picture 8"/>
          <p:cNvPicPr>
            <a:picLocks noChangeAspect="1"/>
          </p:cNvPicPr>
          <p:nvPr/>
        </p:nvPicPr>
        <p:blipFill>
          <a:blip r:embed="rId4"/>
          <a:srcRect/>
          <a:stretch>
            <a:fillRect/>
          </a:stretch>
        </p:blipFill>
        <p:spPr>
          <a:xfrm>
            <a:off x="635725" y="2723009"/>
            <a:ext cx="3327663" cy="4156815"/>
          </a:xfrm>
          <a:prstGeom prst="rect">
            <a:avLst/>
          </a:prstGeom>
        </p:spPr>
      </p:pic>
      <p:pic>
        <p:nvPicPr>
          <p:cNvPr id="9" name="Picture 9"/>
          <p:cNvPicPr>
            <a:picLocks noChangeAspect="1"/>
          </p:cNvPicPr>
          <p:nvPr/>
        </p:nvPicPr>
        <p:blipFill>
          <a:blip r:embed="rId5"/>
          <a:srcRect/>
          <a:stretch>
            <a:fillRect/>
          </a:stretch>
        </p:blipFill>
        <p:spPr>
          <a:xfrm>
            <a:off x="5373075" y="2668890"/>
            <a:ext cx="3140866" cy="4238481"/>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53311" y="8927922"/>
            <a:ext cx="2902280" cy="819894"/>
          </a:xfrm>
          <a:prstGeom prst="rect">
            <a:avLst/>
          </a:prstGeom>
        </p:spPr>
      </p:pic>
      <p:pic>
        <p:nvPicPr>
          <p:cNvPr id="11" name="Picture 11"/>
          <p:cNvPicPr>
            <a:picLocks noChangeAspect="1"/>
          </p:cNvPicPr>
          <p:nvPr/>
        </p:nvPicPr>
        <p:blipFill>
          <a:blip r:embed="rId8"/>
          <a:srcRect/>
          <a:stretch>
            <a:fillRect/>
          </a:stretch>
        </p:blipFill>
        <p:spPr>
          <a:xfrm>
            <a:off x="5934700" y="7621746"/>
            <a:ext cx="1192595" cy="1306176"/>
          </a:xfrm>
          <a:prstGeom prst="rect">
            <a:avLst/>
          </a:prstGeom>
        </p:spPr>
      </p:pic>
      <p:pic>
        <p:nvPicPr>
          <p:cNvPr id="12" name="Picture 12"/>
          <p:cNvPicPr>
            <a:picLocks noChangeAspect="1"/>
          </p:cNvPicPr>
          <p:nvPr/>
        </p:nvPicPr>
        <p:blipFill>
          <a:blip r:embed="rId9"/>
          <a:srcRect/>
          <a:stretch>
            <a:fillRect/>
          </a:stretch>
        </p:blipFill>
        <p:spPr>
          <a:xfrm rot="352083">
            <a:off x="1553325" y="7777935"/>
            <a:ext cx="1299986" cy="11499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7872380" y="1736719"/>
            <a:ext cx="9524987" cy="2403890"/>
            <a:chOff x="0" y="0"/>
            <a:chExt cx="4512977" cy="1138973"/>
          </a:xfrm>
        </p:grpSpPr>
        <p:sp>
          <p:nvSpPr>
            <p:cNvPr id="3" name="Freeform 3"/>
            <p:cNvSpPr/>
            <p:nvPr/>
          </p:nvSpPr>
          <p:spPr>
            <a:xfrm>
              <a:off x="0" y="0"/>
              <a:ext cx="4512977" cy="1138973"/>
            </a:xfrm>
            <a:custGeom>
              <a:avLst/>
              <a:gdLst/>
              <a:ahLst/>
              <a:cxnLst/>
              <a:rect l="l" t="t" r="r" b="b"/>
              <a:pathLst>
                <a:path w="4512977" h="1138973">
                  <a:moveTo>
                    <a:pt x="4388517" y="1138973"/>
                  </a:moveTo>
                  <a:lnTo>
                    <a:pt x="124460" y="1138973"/>
                  </a:lnTo>
                  <a:cubicBezTo>
                    <a:pt x="55880" y="1138973"/>
                    <a:pt x="0" y="1083093"/>
                    <a:pt x="0" y="1014513"/>
                  </a:cubicBezTo>
                  <a:lnTo>
                    <a:pt x="0" y="124460"/>
                  </a:lnTo>
                  <a:cubicBezTo>
                    <a:pt x="0" y="55880"/>
                    <a:pt x="55880" y="0"/>
                    <a:pt x="124460" y="0"/>
                  </a:cubicBezTo>
                  <a:lnTo>
                    <a:pt x="4388517" y="0"/>
                  </a:lnTo>
                  <a:cubicBezTo>
                    <a:pt x="4457097" y="0"/>
                    <a:pt x="4512977" y="55880"/>
                    <a:pt x="4512977" y="124460"/>
                  </a:cubicBezTo>
                  <a:lnTo>
                    <a:pt x="4512977" y="1014513"/>
                  </a:lnTo>
                  <a:cubicBezTo>
                    <a:pt x="4512977" y="1083093"/>
                    <a:pt x="4457097" y="1138973"/>
                    <a:pt x="4388517" y="1138973"/>
                  </a:cubicBezTo>
                  <a:close/>
                </a:path>
              </a:pathLst>
            </a:custGeom>
            <a:solidFill>
              <a:srgbClr val="D8A1A6"/>
            </a:solidFill>
          </p:spPr>
        </p:sp>
      </p:grpSp>
      <p:pic>
        <p:nvPicPr>
          <p:cNvPr id="4" name="Picture 4"/>
          <p:cNvPicPr>
            <a:picLocks noChangeAspect="1"/>
          </p:cNvPicPr>
          <p:nvPr/>
        </p:nvPicPr>
        <p:blipFill>
          <a:blip r:embed="rId3"/>
          <a:srcRect/>
          <a:stretch>
            <a:fillRect/>
          </a:stretch>
        </p:blipFill>
        <p:spPr>
          <a:xfrm>
            <a:off x="278835" y="1447170"/>
            <a:ext cx="6991956" cy="8320122"/>
          </a:xfrm>
          <a:prstGeom prst="rect">
            <a:avLst/>
          </a:prstGeom>
        </p:spPr>
      </p:pic>
      <p:pic>
        <p:nvPicPr>
          <p:cNvPr id="5" name="Picture 5"/>
          <p:cNvPicPr>
            <a:picLocks noChangeAspect="1"/>
          </p:cNvPicPr>
          <p:nvPr/>
        </p:nvPicPr>
        <p:blipFill>
          <a:blip r:embed="rId4"/>
          <a:srcRect/>
          <a:stretch>
            <a:fillRect/>
          </a:stretch>
        </p:blipFill>
        <p:spPr>
          <a:xfrm>
            <a:off x="7872380" y="4810973"/>
            <a:ext cx="9524987" cy="4326735"/>
          </a:xfrm>
          <a:prstGeom prst="rect">
            <a:avLst/>
          </a:prstGeom>
        </p:spPr>
      </p:pic>
      <p:sp>
        <p:nvSpPr>
          <p:cNvPr id="6" name="TextBox 6"/>
          <p:cNvSpPr txBox="1"/>
          <p:nvPr/>
        </p:nvSpPr>
        <p:spPr>
          <a:xfrm>
            <a:off x="8488302" y="1921743"/>
            <a:ext cx="8115300" cy="582930"/>
          </a:xfrm>
          <a:prstGeom prst="rect">
            <a:avLst/>
          </a:prstGeom>
        </p:spPr>
        <p:txBody>
          <a:bodyPr lIns="0" tIns="0" rIns="0" bIns="0" rtlCol="0" anchor="t">
            <a:spAutoFit/>
          </a:bodyPr>
          <a:lstStyle/>
          <a:p>
            <a:pPr>
              <a:lnSpc>
                <a:spcPts val="4680"/>
              </a:lnSpc>
            </a:pPr>
            <a:r>
              <a:rPr lang="en-US" sz="3600">
                <a:solidFill>
                  <a:srgbClr val="000000"/>
                </a:solidFill>
                <a:latin typeface="Baloo"/>
              </a:rPr>
              <a:t> Use Affine Transformation to express:</a:t>
            </a:r>
          </a:p>
        </p:txBody>
      </p:sp>
      <p:sp>
        <p:nvSpPr>
          <p:cNvPr id="7" name="TextBox 7"/>
          <p:cNvSpPr txBox="1"/>
          <p:nvPr/>
        </p:nvSpPr>
        <p:spPr>
          <a:xfrm>
            <a:off x="8488302" y="2476098"/>
            <a:ext cx="8293143" cy="1833880"/>
          </a:xfrm>
          <a:prstGeom prst="rect">
            <a:avLst/>
          </a:prstGeom>
        </p:spPr>
        <p:txBody>
          <a:bodyPr lIns="0" tIns="0" rIns="0" bIns="0" rtlCol="0" anchor="t">
            <a:spAutoFit/>
          </a:bodyPr>
          <a:lstStyle/>
          <a:p>
            <a:pPr marL="658491" lvl="1" indent="-329245">
              <a:lnSpc>
                <a:spcPts val="3964"/>
              </a:lnSpc>
              <a:buFont typeface="Arial"/>
              <a:buChar char="•"/>
            </a:pPr>
            <a:r>
              <a:rPr lang="en-US" sz="3049">
                <a:solidFill>
                  <a:srgbClr val="000000"/>
                </a:solidFill>
                <a:latin typeface="Clear Sans Regular"/>
              </a:rPr>
              <a:t>Rotations </a:t>
            </a:r>
          </a:p>
          <a:p>
            <a:pPr marL="658491" lvl="1" indent="-329245">
              <a:lnSpc>
                <a:spcPts val="3964"/>
              </a:lnSpc>
              <a:buFont typeface="Arial"/>
              <a:buChar char="•"/>
            </a:pPr>
            <a:r>
              <a:rPr lang="en-US" sz="3049">
                <a:solidFill>
                  <a:srgbClr val="000000"/>
                </a:solidFill>
                <a:latin typeface="Clear Sans Regular"/>
              </a:rPr>
              <a:t>Translations</a:t>
            </a:r>
          </a:p>
          <a:p>
            <a:pPr marL="658491" lvl="1" indent="-329245">
              <a:lnSpc>
                <a:spcPts val="3964"/>
              </a:lnSpc>
              <a:buFont typeface="Arial"/>
              <a:buChar char="•"/>
            </a:pPr>
            <a:r>
              <a:rPr lang="en-US" sz="3049">
                <a:solidFill>
                  <a:srgbClr val="000000"/>
                </a:solidFill>
                <a:latin typeface="Clear Sans Regular"/>
              </a:rPr>
              <a:t>Scale operations </a:t>
            </a:r>
          </a:p>
          <a:p>
            <a:pPr>
              <a:lnSpc>
                <a:spcPts val="2795"/>
              </a:lnSpc>
            </a:pPr>
            <a:endParaRPr lang="en-US" sz="3049">
              <a:solidFill>
                <a:srgbClr val="000000"/>
              </a:solidFill>
              <a:latin typeface="Clear Sans Regular"/>
            </a:endParaRPr>
          </a:p>
        </p:txBody>
      </p:sp>
      <p:sp>
        <p:nvSpPr>
          <p:cNvPr id="8" name="TextBox 8"/>
          <p:cNvSpPr txBox="1"/>
          <p:nvPr/>
        </p:nvSpPr>
        <p:spPr>
          <a:xfrm>
            <a:off x="3999012" y="343840"/>
            <a:ext cx="10633816" cy="3286125"/>
          </a:xfrm>
          <a:prstGeom prst="rect">
            <a:avLst/>
          </a:prstGeom>
        </p:spPr>
        <p:txBody>
          <a:bodyPr lIns="0" tIns="0" rIns="0" bIns="0" rtlCol="0" anchor="t">
            <a:spAutoFit/>
          </a:bodyPr>
          <a:lstStyle/>
          <a:p>
            <a:pPr>
              <a:lnSpc>
                <a:spcPts val="8640"/>
              </a:lnSpc>
            </a:pPr>
            <a:r>
              <a:rPr lang="en-US" sz="7200">
                <a:solidFill>
                  <a:srgbClr val="000000"/>
                </a:solidFill>
                <a:latin typeface="Baloo"/>
              </a:rPr>
              <a:t>Affine Transformation?</a:t>
            </a:r>
          </a:p>
          <a:p>
            <a:pPr>
              <a:lnSpc>
                <a:spcPts val="8640"/>
              </a:lnSpc>
            </a:pPr>
            <a:endParaRPr lang="en-US" sz="7200">
              <a:solidFill>
                <a:srgbClr val="000000"/>
              </a:solidFill>
              <a:latin typeface="Baloo"/>
            </a:endParaRPr>
          </a:p>
          <a:p>
            <a:pPr>
              <a:lnSpc>
                <a:spcPts val="8640"/>
              </a:lnSpc>
            </a:pPr>
            <a:endParaRPr lang="en-US" sz="7200">
              <a:solidFill>
                <a:srgbClr val="000000"/>
              </a:solidFill>
              <a:latin typeface="Balo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ectangle 10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6"/>
          <p:cNvSpPr txBox="1"/>
          <p:nvPr/>
        </p:nvSpPr>
        <p:spPr>
          <a:xfrm>
            <a:off x="1908884" y="1221474"/>
            <a:ext cx="7456316" cy="17036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a:latin typeface="+mj-lt"/>
                <a:ea typeface="+mj-ea"/>
                <a:cs typeface="+mj-cs"/>
              </a:rPr>
              <a:t>Group memeber</a:t>
            </a:r>
          </a:p>
        </p:txBody>
      </p:sp>
      <p:sp>
        <p:nvSpPr>
          <p:cNvPr id="15" name="TextBox 6">
            <a:extLst>
              <a:ext uri="{FF2B5EF4-FFF2-40B4-BE49-F238E27FC236}">
                <a16:creationId xmlns:a16="http://schemas.microsoft.com/office/drawing/2014/main" id="{F9B58F64-139E-1D57-CA8A-8F79475092D9}"/>
              </a:ext>
            </a:extLst>
          </p:cNvPr>
          <p:cNvSpPr txBox="1"/>
          <p:nvPr/>
        </p:nvSpPr>
        <p:spPr>
          <a:xfrm>
            <a:off x="2626241" y="2913719"/>
            <a:ext cx="7456315" cy="6590973"/>
          </a:xfrm>
          <a:prstGeom prst="rect">
            <a:avLst/>
          </a:prstGeom>
        </p:spPr>
        <p:txBody>
          <a:bodyPr vert="horz" lIns="91440" tIns="45720" rIns="91440" bIns="45720" rtlCol="0">
            <a:normAutofit/>
          </a:bodyPr>
          <a:lstStyle/>
          <a:p>
            <a:pPr marL="582928" lvl="1" indent="-228600">
              <a:lnSpc>
                <a:spcPct val="150000"/>
              </a:lnSpc>
              <a:spcAft>
                <a:spcPts val="600"/>
              </a:spcAft>
              <a:buFont typeface="Arial" panose="020B0604020202020204" pitchFamily="34" charset="0"/>
              <a:buChar char="•"/>
            </a:pPr>
            <a:r>
              <a:rPr lang="en-US" sz="4000"/>
              <a:t>Vũ Quốc Thái Bình</a:t>
            </a:r>
          </a:p>
          <a:p>
            <a:pPr marL="582928" lvl="1" indent="-228600">
              <a:lnSpc>
                <a:spcPct val="150000"/>
              </a:lnSpc>
              <a:spcAft>
                <a:spcPts val="600"/>
              </a:spcAft>
              <a:buFont typeface="Arial" panose="020B0604020202020204" pitchFamily="34" charset="0"/>
              <a:buChar char="•"/>
            </a:pPr>
            <a:r>
              <a:rPr lang="en-US" sz="4000"/>
              <a:t>Trần Đình Khôi</a:t>
            </a:r>
          </a:p>
          <a:p>
            <a:pPr marL="582928" lvl="1" indent="-228600">
              <a:lnSpc>
                <a:spcPct val="150000"/>
              </a:lnSpc>
              <a:spcAft>
                <a:spcPts val="600"/>
              </a:spcAft>
              <a:buFont typeface="Arial" panose="020B0604020202020204" pitchFamily="34" charset="0"/>
              <a:buChar char="•"/>
            </a:pPr>
            <a:r>
              <a:rPr lang="en-US" sz="4000"/>
              <a:t>Bùi Tuấn Kiệt</a:t>
            </a:r>
          </a:p>
          <a:p>
            <a:pPr marL="582928" lvl="1" indent="-228600">
              <a:lnSpc>
                <a:spcPct val="150000"/>
              </a:lnSpc>
              <a:spcAft>
                <a:spcPts val="600"/>
              </a:spcAft>
              <a:buFont typeface="Arial" panose="020B0604020202020204" pitchFamily="34" charset="0"/>
              <a:buChar char="•"/>
            </a:pPr>
            <a:r>
              <a:rPr lang="en-US" sz="4000"/>
              <a:t>Bùi Viết Đạt</a:t>
            </a:r>
          </a:p>
          <a:p>
            <a:pPr indent="-228600">
              <a:lnSpc>
                <a:spcPct val="90000"/>
              </a:lnSpc>
              <a:spcAft>
                <a:spcPts val="600"/>
              </a:spcAft>
              <a:buFont typeface="Arial" panose="020B0604020202020204" pitchFamily="34" charset="0"/>
              <a:buChar char="•"/>
            </a:pPr>
            <a:endParaRPr lang="en-US" sz="3000"/>
          </a:p>
        </p:txBody>
      </p:sp>
      <p:pic>
        <p:nvPicPr>
          <p:cNvPr id="2" name="Picture 2"/>
          <p:cNvPicPr>
            <a:picLocks noChangeAspect="1"/>
          </p:cNvPicPr>
          <p:nvPr/>
        </p:nvPicPr>
        <p:blipFill>
          <a:blip r:embed="rId2"/>
          <a:stretch>
            <a:fillRect/>
          </a:stretch>
        </p:blipFill>
        <p:spPr>
          <a:xfrm rot="-5400000">
            <a:off x="1908509" y="7951703"/>
            <a:ext cx="4058472" cy="3851261"/>
          </a:xfrm>
          <a:prstGeom prst="rect">
            <a:avLst/>
          </a:prstGeom>
        </p:spPr>
      </p:pic>
      <p:grpSp>
        <p:nvGrpSpPr>
          <p:cNvPr id="1050" name="Group 103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84707" y="1069691"/>
            <a:ext cx="1603301" cy="3189937"/>
            <a:chOff x="10918968" y="713127"/>
            <a:chExt cx="1273032" cy="2532832"/>
          </a:xfrm>
        </p:grpSpPr>
        <p:sp>
          <p:nvSpPr>
            <p:cNvPr id="1051" name="Rectangle 10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Isosceles Triangle 103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53" name="Isosceles Triangle 10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640" y="7654886"/>
            <a:ext cx="3026370" cy="152109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41874" y="8593062"/>
            <a:ext cx="728367" cy="7283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5802179" y="8379152"/>
            <a:ext cx="4064001" cy="3536297"/>
          </a:xfrm>
          <a:prstGeom prst="rect">
            <a:avLst/>
          </a:prstGeom>
        </p:spPr>
      </p:pic>
      <p:pic>
        <p:nvPicPr>
          <p:cNvPr id="1026" name="Picture 2">
            <a:extLst>
              <a:ext uri="{FF2B5EF4-FFF2-40B4-BE49-F238E27FC236}">
                <a16:creationId xmlns:a16="http://schemas.microsoft.com/office/drawing/2014/main" id="{D3522C12-E0DA-090E-87CE-BADA719E646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92496" y="3200960"/>
            <a:ext cx="3885079" cy="3885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425546" y="1687732"/>
            <a:ext cx="10316377" cy="2410808"/>
            <a:chOff x="0" y="0"/>
            <a:chExt cx="13755170" cy="3214410"/>
          </a:xfrm>
        </p:grpSpPr>
        <p:grpSp>
          <p:nvGrpSpPr>
            <p:cNvPr id="3" name="Group 3"/>
            <p:cNvGrpSpPr/>
            <p:nvPr/>
          </p:nvGrpSpPr>
          <p:grpSpPr>
            <a:xfrm>
              <a:off x="0" y="0"/>
              <a:ext cx="13755170" cy="2128092"/>
              <a:chOff x="0" y="0"/>
              <a:chExt cx="4887941" cy="756224"/>
            </a:xfrm>
          </p:grpSpPr>
          <p:sp>
            <p:nvSpPr>
              <p:cNvPr id="4" name="Freeform 4"/>
              <p:cNvSpPr/>
              <p:nvPr/>
            </p:nvSpPr>
            <p:spPr>
              <a:xfrm>
                <a:off x="0" y="0"/>
                <a:ext cx="4887941" cy="756224"/>
              </a:xfrm>
              <a:custGeom>
                <a:avLst/>
                <a:gdLst/>
                <a:ahLst/>
                <a:cxnLst/>
                <a:rect l="l" t="t" r="r" b="b"/>
                <a:pathLst>
                  <a:path w="4887941" h="756224">
                    <a:moveTo>
                      <a:pt x="4763481" y="756224"/>
                    </a:moveTo>
                    <a:lnTo>
                      <a:pt x="124460" y="756224"/>
                    </a:lnTo>
                    <a:cubicBezTo>
                      <a:pt x="55880" y="756224"/>
                      <a:pt x="0" y="700344"/>
                      <a:pt x="0" y="631764"/>
                    </a:cubicBezTo>
                    <a:lnTo>
                      <a:pt x="0" y="124460"/>
                    </a:lnTo>
                    <a:cubicBezTo>
                      <a:pt x="0" y="55880"/>
                      <a:pt x="55880" y="0"/>
                      <a:pt x="124460" y="0"/>
                    </a:cubicBezTo>
                    <a:lnTo>
                      <a:pt x="4763481" y="0"/>
                    </a:lnTo>
                    <a:cubicBezTo>
                      <a:pt x="4832061" y="0"/>
                      <a:pt x="4887941" y="55880"/>
                      <a:pt x="4887941" y="124460"/>
                    </a:cubicBezTo>
                    <a:lnTo>
                      <a:pt x="4887941" y="631764"/>
                    </a:lnTo>
                    <a:cubicBezTo>
                      <a:pt x="4887941" y="700344"/>
                      <a:pt x="4832061" y="756224"/>
                      <a:pt x="4763481" y="756224"/>
                    </a:cubicBezTo>
                    <a:close/>
                  </a:path>
                </a:pathLst>
              </a:custGeom>
              <a:solidFill>
                <a:srgbClr val="D8A1A6"/>
              </a:solidFill>
            </p:spPr>
          </p:sp>
        </p:grpSp>
        <p:sp>
          <p:nvSpPr>
            <p:cNvPr id="5" name="TextBox 5"/>
            <p:cNvSpPr txBox="1"/>
            <p:nvPr/>
          </p:nvSpPr>
          <p:spPr>
            <a:xfrm>
              <a:off x="821229" y="99823"/>
              <a:ext cx="10820400" cy="764540"/>
            </a:xfrm>
            <a:prstGeom prst="rect">
              <a:avLst/>
            </a:prstGeom>
          </p:spPr>
          <p:txBody>
            <a:bodyPr lIns="0" tIns="0" rIns="0" bIns="0" rtlCol="0" anchor="t">
              <a:spAutoFit/>
            </a:bodyPr>
            <a:lstStyle/>
            <a:p>
              <a:pPr>
                <a:lnSpc>
                  <a:spcPts val="4680"/>
                </a:lnSpc>
              </a:pPr>
              <a:r>
                <a:rPr lang="en-US" sz="3600">
                  <a:solidFill>
                    <a:srgbClr val="000000"/>
                  </a:solidFill>
                  <a:latin typeface="Baloo"/>
                </a:rPr>
                <a:t>Open cv</a:t>
              </a:r>
            </a:p>
          </p:txBody>
        </p:sp>
        <p:sp>
          <p:nvSpPr>
            <p:cNvPr id="6" name="TextBox 6"/>
            <p:cNvSpPr txBox="1"/>
            <p:nvPr/>
          </p:nvSpPr>
          <p:spPr>
            <a:xfrm>
              <a:off x="36613" y="1035471"/>
              <a:ext cx="13557985" cy="2178939"/>
            </a:xfrm>
            <a:prstGeom prst="rect">
              <a:avLst/>
            </a:prstGeom>
          </p:spPr>
          <p:txBody>
            <a:bodyPr lIns="0" tIns="0" rIns="0" bIns="0" rtlCol="0" anchor="t">
              <a:spAutoFit/>
            </a:bodyPr>
            <a:lstStyle/>
            <a:p>
              <a:pPr>
                <a:lnSpc>
                  <a:spcPts val="3198"/>
                </a:lnSpc>
              </a:pPr>
              <a:r>
                <a:rPr lang="en-US" sz="2460">
                  <a:solidFill>
                    <a:srgbClr val="000000"/>
                  </a:solidFill>
                  <a:latin typeface="Araboto"/>
                </a:rPr>
                <a:t>M = cv2.getAffineTransform(origin_triangle_points,target_triangle_points)</a:t>
              </a:r>
            </a:p>
            <a:p>
              <a:pPr>
                <a:lnSpc>
                  <a:spcPts val="2938"/>
                </a:lnSpc>
              </a:pPr>
              <a:endParaRPr lang="en-US" sz="2460">
                <a:solidFill>
                  <a:srgbClr val="000000"/>
                </a:solidFill>
                <a:latin typeface="Araboto"/>
              </a:endParaRPr>
            </a:p>
            <a:p>
              <a:pPr>
                <a:lnSpc>
                  <a:spcPts val="2938"/>
                </a:lnSpc>
              </a:pPr>
              <a:endParaRPr lang="en-US" sz="2460">
                <a:solidFill>
                  <a:srgbClr val="000000"/>
                </a:solidFill>
                <a:latin typeface="Araboto"/>
              </a:endParaRPr>
            </a:p>
            <a:p>
              <a:pPr>
                <a:lnSpc>
                  <a:spcPts val="3978"/>
                </a:lnSpc>
              </a:pPr>
              <a:endParaRPr lang="en-US" sz="2460">
                <a:solidFill>
                  <a:srgbClr val="000000"/>
                </a:solidFill>
                <a:latin typeface="Araboto"/>
              </a:endParaRPr>
            </a:p>
          </p:txBody>
        </p:sp>
      </p:grpSp>
      <p:sp>
        <p:nvSpPr>
          <p:cNvPr id="7" name="TextBox 7"/>
          <p:cNvSpPr txBox="1"/>
          <p:nvPr/>
        </p:nvSpPr>
        <p:spPr>
          <a:xfrm>
            <a:off x="3999012" y="343840"/>
            <a:ext cx="10633816" cy="3286125"/>
          </a:xfrm>
          <a:prstGeom prst="rect">
            <a:avLst/>
          </a:prstGeom>
        </p:spPr>
        <p:txBody>
          <a:bodyPr lIns="0" tIns="0" rIns="0" bIns="0" rtlCol="0" anchor="t">
            <a:spAutoFit/>
          </a:bodyPr>
          <a:lstStyle/>
          <a:p>
            <a:pPr>
              <a:lnSpc>
                <a:spcPts val="8640"/>
              </a:lnSpc>
            </a:pPr>
            <a:r>
              <a:rPr lang="en-US" sz="7200">
                <a:solidFill>
                  <a:srgbClr val="000000"/>
                </a:solidFill>
                <a:latin typeface="Baloo"/>
              </a:rPr>
              <a:t>Affine Transformation?</a:t>
            </a:r>
          </a:p>
          <a:p>
            <a:pPr>
              <a:lnSpc>
                <a:spcPts val="8640"/>
              </a:lnSpc>
            </a:pPr>
            <a:endParaRPr lang="en-US" sz="7200">
              <a:solidFill>
                <a:srgbClr val="000000"/>
              </a:solidFill>
              <a:latin typeface="Baloo"/>
            </a:endParaRPr>
          </a:p>
          <a:p>
            <a:pPr>
              <a:lnSpc>
                <a:spcPts val="8640"/>
              </a:lnSpc>
            </a:pPr>
            <a:endParaRPr lang="en-US" sz="7200">
              <a:solidFill>
                <a:srgbClr val="000000"/>
              </a:solidFill>
              <a:latin typeface="Baloo"/>
            </a:endParaRPr>
          </a:p>
        </p:txBody>
      </p:sp>
      <p:grpSp>
        <p:nvGrpSpPr>
          <p:cNvPr id="8" name="Group 8"/>
          <p:cNvGrpSpPr/>
          <p:nvPr/>
        </p:nvGrpSpPr>
        <p:grpSpPr>
          <a:xfrm>
            <a:off x="11293928" y="3992116"/>
            <a:ext cx="5965372" cy="2302768"/>
            <a:chOff x="0" y="0"/>
            <a:chExt cx="7953829" cy="3070357"/>
          </a:xfrm>
        </p:grpSpPr>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14874" y="2077866"/>
              <a:ext cx="3513241" cy="992491"/>
            </a:xfrm>
            <a:prstGeom prst="rect">
              <a:avLst/>
            </a:prstGeom>
          </p:spPr>
        </p:pic>
        <p:pic>
          <p:nvPicPr>
            <p:cNvPr id="10" name="Picture 10"/>
            <p:cNvPicPr>
              <a:picLocks noChangeAspect="1"/>
            </p:cNvPicPr>
            <p:nvPr/>
          </p:nvPicPr>
          <p:blipFill>
            <a:blip r:embed="rId5"/>
            <a:srcRect/>
            <a:stretch>
              <a:fillRect/>
            </a:stretch>
          </p:blipFill>
          <p:spPr>
            <a:xfrm>
              <a:off x="6135836" y="220162"/>
              <a:ext cx="1590127" cy="1741568"/>
            </a:xfrm>
            <a:prstGeom prst="rect">
              <a:avLst/>
            </a:prstGeom>
          </p:spPr>
        </p:pic>
        <p:pic>
          <p:nvPicPr>
            <p:cNvPr id="11" name="Picture 11"/>
            <p:cNvPicPr>
              <a:picLocks noChangeAspect="1"/>
            </p:cNvPicPr>
            <p:nvPr/>
          </p:nvPicPr>
          <p:blipFill>
            <a:blip r:embed="rId6"/>
            <a:srcRect/>
            <a:stretch>
              <a:fillRect/>
            </a:stretch>
          </p:blipFill>
          <p:spPr>
            <a:xfrm rot="352083">
              <a:off x="294002" y="428414"/>
              <a:ext cx="1733314" cy="1533316"/>
            </a:xfrm>
            <a:prstGeom prst="rect">
              <a:avLst/>
            </a:prstGeom>
          </p:spPr>
        </p:pic>
        <p:pic>
          <p:nvPicPr>
            <p:cNvPr id="12" name="Picture 12"/>
            <p:cNvPicPr>
              <a:picLocks noChangeAspect="1"/>
            </p:cNvPicPr>
            <p:nvPr/>
          </p:nvPicPr>
          <p:blipFill>
            <a:blip r:embed="rId7"/>
            <a:srcRect/>
            <a:stretch>
              <a:fillRect/>
            </a:stretch>
          </p:blipFill>
          <p:spPr>
            <a:xfrm>
              <a:off x="858574" y="203983"/>
              <a:ext cx="440324" cy="440324"/>
            </a:xfrm>
            <a:prstGeom prst="rect">
              <a:avLst/>
            </a:prstGeom>
          </p:spPr>
        </p:pic>
        <p:pic>
          <p:nvPicPr>
            <p:cNvPr id="13" name="Picture 13"/>
            <p:cNvPicPr>
              <a:picLocks noChangeAspect="1"/>
            </p:cNvPicPr>
            <p:nvPr/>
          </p:nvPicPr>
          <p:blipFill>
            <a:blip r:embed="rId7"/>
            <a:srcRect/>
            <a:stretch>
              <a:fillRect/>
            </a:stretch>
          </p:blipFill>
          <p:spPr>
            <a:xfrm>
              <a:off x="0" y="1637542"/>
              <a:ext cx="440324" cy="440324"/>
            </a:xfrm>
            <a:prstGeom prst="rect">
              <a:avLst/>
            </a:prstGeom>
          </p:spPr>
        </p:pic>
        <p:pic>
          <p:nvPicPr>
            <p:cNvPr id="14" name="Picture 14"/>
            <p:cNvPicPr>
              <a:picLocks noChangeAspect="1"/>
            </p:cNvPicPr>
            <p:nvPr/>
          </p:nvPicPr>
          <p:blipFill>
            <a:blip r:embed="rId7"/>
            <a:srcRect/>
            <a:stretch>
              <a:fillRect/>
            </a:stretch>
          </p:blipFill>
          <p:spPr>
            <a:xfrm>
              <a:off x="1660832" y="1741568"/>
              <a:ext cx="440324" cy="440324"/>
            </a:xfrm>
            <a:prstGeom prst="rect">
              <a:avLst/>
            </a:prstGeom>
          </p:spPr>
        </p:pic>
        <p:pic>
          <p:nvPicPr>
            <p:cNvPr id="15" name="Picture 15"/>
            <p:cNvPicPr>
              <a:picLocks noChangeAspect="1"/>
            </p:cNvPicPr>
            <p:nvPr/>
          </p:nvPicPr>
          <p:blipFill>
            <a:blip r:embed="rId7"/>
            <a:srcRect/>
            <a:stretch>
              <a:fillRect/>
            </a:stretch>
          </p:blipFill>
          <p:spPr>
            <a:xfrm>
              <a:off x="5915674" y="1741568"/>
              <a:ext cx="440324" cy="440324"/>
            </a:xfrm>
            <a:prstGeom prst="rect">
              <a:avLst/>
            </a:prstGeom>
          </p:spPr>
        </p:pic>
        <p:pic>
          <p:nvPicPr>
            <p:cNvPr id="16" name="Picture 16"/>
            <p:cNvPicPr>
              <a:picLocks noChangeAspect="1"/>
            </p:cNvPicPr>
            <p:nvPr/>
          </p:nvPicPr>
          <p:blipFill>
            <a:blip r:embed="rId7"/>
            <a:srcRect/>
            <a:stretch>
              <a:fillRect/>
            </a:stretch>
          </p:blipFill>
          <p:spPr>
            <a:xfrm>
              <a:off x="6540790" y="0"/>
              <a:ext cx="440324" cy="440324"/>
            </a:xfrm>
            <a:prstGeom prst="rect">
              <a:avLst/>
            </a:prstGeom>
          </p:spPr>
        </p:pic>
        <p:pic>
          <p:nvPicPr>
            <p:cNvPr id="17" name="Picture 17"/>
            <p:cNvPicPr>
              <a:picLocks noChangeAspect="1"/>
            </p:cNvPicPr>
            <p:nvPr/>
          </p:nvPicPr>
          <p:blipFill>
            <a:blip r:embed="rId7"/>
            <a:srcRect/>
            <a:stretch>
              <a:fillRect/>
            </a:stretch>
          </p:blipFill>
          <p:spPr>
            <a:xfrm>
              <a:off x="7513505" y="1521405"/>
              <a:ext cx="440324" cy="440324"/>
            </a:xfrm>
            <a:prstGeom prst="rect">
              <a:avLst/>
            </a:prstGeom>
          </p:spPr>
        </p:pic>
      </p:grpSp>
      <p:sp>
        <p:nvSpPr>
          <p:cNvPr id="18" name="TextBox 18"/>
          <p:cNvSpPr txBox="1"/>
          <p:nvPr/>
        </p:nvSpPr>
        <p:spPr>
          <a:xfrm>
            <a:off x="425546" y="3429940"/>
            <a:ext cx="10168488" cy="1278256"/>
          </a:xfrm>
          <a:prstGeom prst="rect">
            <a:avLst/>
          </a:prstGeom>
        </p:spPr>
        <p:txBody>
          <a:bodyPr lIns="0" tIns="0" rIns="0" bIns="0" rtlCol="0" anchor="t">
            <a:spAutoFit/>
          </a:bodyPr>
          <a:lstStyle/>
          <a:p>
            <a:pPr marL="582928" lvl="1" indent="-291464" algn="just">
              <a:lnSpc>
                <a:spcPts val="5399"/>
              </a:lnSpc>
              <a:buFont typeface="Arial"/>
              <a:buChar char="•"/>
            </a:pPr>
            <a:r>
              <a:rPr lang="en-US" sz="2699">
                <a:solidFill>
                  <a:srgbClr val="000000"/>
                </a:solidFill>
                <a:latin typeface="Clear Sans Regular Bold"/>
              </a:rPr>
              <a:t>Input:</a:t>
            </a:r>
            <a:r>
              <a:rPr lang="en-US" sz="2699">
                <a:solidFill>
                  <a:srgbClr val="000000"/>
                </a:solidFill>
                <a:latin typeface="Clear Sans Regular"/>
              </a:rPr>
              <a:t> Three pairs of corresponding points</a:t>
            </a:r>
          </a:p>
          <a:p>
            <a:pPr marL="582928" lvl="1" indent="-291464" algn="just">
              <a:lnSpc>
                <a:spcPts val="5399"/>
              </a:lnSpc>
              <a:buFont typeface="Arial"/>
              <a:buChar char="•"/>
            </a:pPr>
            <a:r>
              <a:rPr lang="en-US" sz="2699">
                <a:solidFill>
                  <a:srgbClr val="000000"/>
                </a:solidFill>
                <a:latin typeface="Clear Sans Regular Bold"/>
              </a:rPr>
              <a:t>Output:</a:t>
            </a:r>
            <a:r>
              <a:rPr lang="en-US" sz="2699">
                <a:solidFill>
                  <a:srgbClr val="000000"/>
                </a:solidFill>
                <a:latin typeface="Clear Sans Regular"/>
              </a:rPr>
              <a:t> The transformation matrix</a:t>
            </a:r>
          </a:p>
        </p:txBody>
      </p:sp>
      <p:grpSp>
        <p:nvGrpSpPr>
          <p:cNvPr id="19" name="Group 19"/>
          <p:cNvGrpSpPr/>
          <p:nvPr/>
        </p:nvGrpSpPr>
        <p:grpSpPr>
          <a:xfrm>
            <a:off x="425546" y="5435970"/>
            <a:ext cx="10316377" cy="1596069"/>
            <a:chOff x="0" y="0"/>
            <a:chExt cx="4887941" cy="756224"/>
          </a:xfrm>
        </p:grpSpPr>
        <p:sp>
          <p:nvSpPr>
            <p:cNvPr id="20" name="Freeform 20"/>
            <p:cNvSpPr/>
            <p:nvPr/>
          </p:nvSpPr>
          <p:spPr>
            <a:xfrm>
              <a:off x="0" y="0"/>
              <a:ext cx="4887941" cy="756224"/>
            </a:xfrm>
            <a:custGeom>
              <a:avLst/>
              <a:gdLst/>
              <a:ahLst/>
              <a:cxnLst/>
              <a:rect l="l" t="t" r="r" b="b"/>
              <a:pathLst>
                <a:path w="4887941" h="756224">
                  <a:moveTo>
                    <a:pt x="4763481" y="756224"/>
                  </a:moveTo>
                  <a:lnTo>
                    <a:pt x="124460" y="756224"/>
                  </a:lnTo>
                  <a:cubicBezTo>
                    <a:pt x="55880" y="756224"/>
                    <a:pt x="0" y="700344"/>
                    <a:pt x="0" y="631764"/>
                  </a:cubicBezTo>
                  <a:lnTo>
                    <a:pt x="0" y="124460"/>
                  </a:lnTo>
                  <a:cubicBezTo>
                    <a:pt x="0" y="55880"/>
                    <a:pt x="55880" y="0"/>
                    <a:pt x="124460" y="0"/>
                  </a:cubicBezTo>
                  <a:lnTo>
                    <a:pt x="4763481" y="0"/>
                  </a:lnTo>
                  <a:cubicBezTo>
                    <a:pt x="4832061" y="0"/>
                    <a:pt x="4887941" y="55880"/>
                    <a:pt x="4887941" y="124460"/>
                  </a:cubicBezTo>
                  <a:lnTo>
                    <a:pt x="4887941" y="631764"/>
                  </a:lnTo>
                  <a:cubicBezTo>
                    <a:pt x="4887941" y="700344"/>
                    <a:pt x="4832061" y="756224"/>
                    <a:pt x="4763481" y="756224"/>
                  </a:cubicBezTo>
                  <a:close/>
                </a:path>
              </a:pathLst>
            </a:custGeom>
            <a:solidFill>
              <a:srgbClr val="D8A1A6"/>
            </a:solidFill>
          </p:spPr>
        </p:sp>
      </p:grpSp>
      <p:sp>
        <p:nvSpPr>
          <p:cNvPr id="21" name="TextBox 21"/>
          <p:cNvSpPr txBox="1"/>
          <p:nvPr/>
        </p:nvSpPr>
        <p:spPr>
          <a:xfrm>
            <a:off x="1041468" y="5501313"/>
            <a:ext cx="8115300" cy="582930"/>
          </a:xfrm>
          <a:prstGeom prst="rect">
            <a:avLst/>
          </a:prstGeom>
        </p:spPr>
        <p:txBody>
          <a:bodyPr lIns="0" tIns="0" rIns="0" bIns="0" rtlCol="0" anchor="t">
            <a:spAutoFit/>
          </a:bodyPr>
          <a:lstStyle/>
          <a:p>
            <a:pPr>
              <a:lnSpc>
                <a:spcPts val="4680"/>
              </a:lnSpc>
            </a:pPr>
            <a:r>
              <a:rPr lang="en-US" sz="3600">
                <a:solidFill>
                  <a:srgbClr val="000000"/>
                </a:solidFill>
                <a:latin typeface="Baloo"/>
              </a:rPr>
              <a:t>Open cv</a:t>
            </a:r>
          </a:p>
        </p:txBody>
      </p:sp>
      <p:sp>
        <p:nvSpPr>
          <p:cNvPr id="22" name="TextBox 22"/>
          <p:cNvSpPr txBox="1"/>
          <p:nvPr/>
        </p:nvSpPr>
        <p:spPr>
          <a:xfrm>
            <a:off x="499491" y="5783253"/>
            <a:ext cx="10168488" cy="2060448"/>
          </a:xfrm>
          <a:prstGeom prst="rect">
            <a:avLst/>
          </a:prstGeom>
        </p:spPr>
        <p:txBody>
          <a:bodyPr lIns="0" tIns="0" rIns="0" bIns="0" rtlCol="0" anchor="t">
            <a:spAutoFit/>
          </a:bodyPr>
          <a:lstStyle/>
          <a:p>
            <a:pPr>
              <a:lnSpc>
                <a:spcPts val="3198"/>
              </a:lnSpc>
            </a:pPr>
            <a:endParaRPr/>
          </a:p>
          <a:p>
            <a:pPr>
              <a:lnSpc>
                <a:spcPts val="3328"/>
              </a:lnSpc>
            </a:pPr>
            <a:r>
              <a:rPr lang="en-US" sz="2560">
                <a:solidFill>
                  <a:srgbClr val="000000"/>
                </a:solidFill>
                <a:latin typeface="Araboto"/>
              </a:rPr>
              <a:t>warped_triangle = cv2.warpAffine(origin_cropped_rectangle, M, (w,h))</a:t>
            </a:r>
          </a:p>
          <a:p>
            <a:pPr>
              <a:lnSpc>
                <a:spcPts val="2938"/>
              </a:lnSpc>
            </a:pPr>
            <a:endParaRPr lang="en-US" sz="2560">
              <a:solidFill>
                <a:srgbClr val="000000"/>
              </a:solidFill>
              <a:latin typeface="Araboto"/>
            </a:endParaRPr>
          </a:p>
          <a:p>
            <a:pPr>
              <a:lnSpc>
                <a:spcPts val="2938"/>
              </a:lnSpc>
            </a:pPr>
            <a:endParaRPr lang="en-US" sz="2560">
              <a:solidFill>
                <a:srgbClr val="000000"/>
              </a:solidFill>
              <a:latin typeface="Araboto"/>
            </a:endParaRPr>
          </a:p>
          <a:p>
            <a:pPr>
              <a:lnSpc>
                <a:spcPts val="3978"/>
              </a:lnSpc>
            </a:pPr>
            <a:endParaRPr lang="en-US" sz="2560">
              <a:solidFill>
                <a:srgbClr val="000000"/>
              </a:solidFill>
              <a:latin typeface="Araboto"/>
            </a:endParaRPr>
          </a:p>
        </p:txBody>
      </p:sp>
      <p:sp>
        <p:nvSpPr>
          <p:cNvPr id="23" name="TextBox 23"/>
          <p:cNvSpPr txBox="1"/>
          <p:nvPr/>
        </p:nvSpPr>
        <p:spPr>
          <a:xfrm>
            <a:off x="425546" y="7212414"/>
            <a:ext cx="10168488" cy="1278256"/>
          </a:xfrm>
          <a:prstGeom prst="rect">
            <a:avLst/>
          </a:prstGeom>
        </p:spPr>
        <p:txBody>
          <a:bodyPr lIns="0" tIns="0" rIns="0" bIns="0" rtlCol="0" anchor="t">
            <a:spAutoFit/>
          </a:bodyPr>
          <a:lstStyle/>
          <a:p>
            <a:pPr marL="582928" lvl="1" indent="-291464" algn="just">
              <a:lnSpc>
                <a:spcPts val="5399"/>
              </a:lnSpc>
              <a:buFont typeface="Arial"/>
              <a:buChar char="•"/>
            </a:pPr>
            <a:r>
              <a:rPr lang="en-US" sz="2699">
                <a:solidFill>
                  <a:srgbClr val="000000"/>
                </a:solidFill>
                <a:latin typeface="Clear Sans Regular Bold"/>
              </a:rPr>
              <a:t>Input:</a:t>
            </a:r>
            <a:r>
              <a:rPr lang="en-US" sz="2699">
                <a:solidFill>
                  <a:srgbClr val="000000"/>
                </a:solidFill>
                <a:latin typeface="Clear Sans Regular"/>
              </a:rPr>
              <a:t> The transformation matrix</a:t>
            </a:r>
          </a:p>
          <a:p>
            <a:pPr marL="582928" lvl="1" indent="-291464" algn="just">
              <a:lnSpc>
                <a:spcPts val="5399"/>
              </a:lnSpc>
              <a:buFont typeface="Arial"/>
              <a:buChar char="•"/>
            </a:pPr>
            <a:r>
              <a:rPr lang="en-US" sz="2699">
                <a:solidFill>
                  <a:srgbClr val="000000"/>
                </a:solidFill>
                <a:latin typeface="Clear Sans Regular Bold"/>
              </a:rPr>
              <a:t>Output: </a:t>
            </a:r>
            <a:r>
              <a:rPr lang="en-US" sz="2699">
                <a:solidFill>
                  <a:srgbClr val="000000"/>
                </a:solidFill>
                <a:latin typeface="Clear Sans Regular"/>
              </a:rPr>
              <a:t>An image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9781681">
            <a:off x="3731731" y="4683918"/>
            <a:ext cx="9133702" cy="8617511"/>
          </a:xfrm>
          <a:prstGeom prst="rect">
            <a:avLst/>
          </a:prstGeom>
        </p:spPr>
      </p:pic>
      <p:sp>
        <p:nvSpPr>
          <p:cNvPr id="3" name="TextBox 3"/>
          <p:cNvSpPr txBox="1"/>
          <p:nvPr/>
        </p:nvSpPr>
        <p:spPr>
          <a:xfrm>
            <a:off x="1028700" y="3284124"/>
            <a:ext cx="6436125" cy="4381500"/>
          </a:xfrm>
          <a:prstGeom prst="rect">
            <a:avLst/>
          </a:prstGeom>
        </p:spPr>
        <p:txBody>
          <a:bodyPr lIns="0" tIns="0" rIns="0" bIns="0" rtlCol="0" anchor="t">
            <a:spAutoFit/>
          </a:bodyPr>
          <a:lstStyle/>
          <a:p>
            <a:pPr>
              <a:lnSpc>
                <a:spcPts val="8640"/>
              </a:lnSpc>
            </a:pPr>
            <a:r>
              <a:rPr lang="en-US" sz="7200">
                <a:solidFill>
                  <a:srgbClr val="000000"/>
                </a:solidFill>
                <a:latin typeface="Baloo"/>
              </a:rPr>
              <a:t>Warped triangles together</a:t>
            </a:r>
          </a:p>
          <a:p>
            <a:pPr>
              <a:lnSpc>
                <a:spcPts val="8640"/>
              </a:lnSpc>
            </a:pPr>
            <a:endParaRPr lang="en-US" sz="7200">
              <a:solidFill>
                <a:srgbClr val="000000"/>
              </a:solidFill>
              <a:latin typeface="Baloo"/>
            </a:endParaRP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20624">
            <a:off x="-147850" y="-1833905"/>
            <a:ext cx="4514573" cy="5305588"/>
          </a:xfrm>
          <a:prstGeom prst="rect">
            <a:avLst/>
          </a:prstGeom>
        </p:spPr>
      </p:pic>
      <p:pic>
        <p:nvPicPr>
          <p:cNvPr id="5" name="Picture 5"/>
          <p:cNvPicPr>
            <a:picLocks noChangeAspect="1"/>
          </p:cNvPicPr>
          <p:nvPr/>
        </p:nvPicPr>
        <p:blipFill>
          <a:blip r:embed="rId6"/>
          <a:srcRect/>
          <a:stretch>
            <a:fillRect/>
          </a:stretch>
        </p:blipFill>
        <p:spPr>
          <a:xfrm>
            <a:off x="7205013" y="2621376"/>
            <a:ext cx="3737968" cy="5044248"/>
          </a:xfrm>
          <a:prstGeom prst="rect">
            <a:avLst/>
          </a:prstGeom>
        </p:spPr>
      </p:pic>
      <p:pic>
        <p:nvPicPr>
          <p:cNvPr id="6" name="Picture 6"/>
          <p:cNvPicPr>
            <a:picLocks noChangeAspect="1"/>
          </p:cNvPicPr>
          <p:nvPr/>
        </p:nvPicPr>
        <p:blipFill>
          <a:blip r:embed="rId7"/>
          <a:srcRect/>
          <a:stretch>
            <a:fillRect/>
          </a:stretch>
        </p:blipFill>
        <p:spPr>
          <a:xfrm>
            <a:off x="13130095" y="2621376"/>
            <a:ext cx="3737968" cy="50442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2320369">
            <a:off x="11716879" y="2860634"/>
            <a:ext cx="10343361" cy="9124746"/>
          </a:xfrm>
          <a:prstGeom prst="rect">
            <a:avLst/>
          </a:prstGeom>
        </p:spPr>
      </p:pic>
      <p:pic>
        <p:nvPicPr>
          <p:cNvPr id="3" name="Picture 3"/>
          <p:cNvPicPr>
            <a:picLocks noChangeAspect="1"/>
          </p:cNvPicPr>
          <p:nvPr/>
        </p:nvPicPr>
        <p:blipFill>
          <a:blip r:embed="rId4"/>
          <a:srcRect/>
          <a:stretch>
            <a:fillRect/>
          </a:stretch>
        </p:blipFill>
        <p:spPr>
          <a:xfrm>
            <a:off x="7237485" y="270495"/>
            <a:ext cx="3433790" cy="4633770"/>
          </a:xfrm>
          <a:prstGeom prst="rect">
            <a:avLst/>
          </a:prstGeom>
        </p:spPr>
      </p:pic>
      <p:pic>
        <p:nvPicPr>
          <p:cNvPr id="4" name="Picture 4"/>
          <p:cNvPicPr>
            <a:picLocks noChangeAspect="1"/>
          </p:cNvPicPr>
          <p:nvPr/>
        </p:nvPicPr>
        <p:blipFill>
          <a:blip r:embed="rId5"/>
          <a:srcRect/>
          <a:stretch>
            <a:fillRect/>
          </a:stretch>
        </p:blipFill>
        <p:spPr>
          <a:xfrm>
            <a:off x="1028700" y="270495"/>
            <a:ext cx="3433790" cy="463377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01302" y="2301594"/>
            <a:ext cx="1497371" cy="1497371"/>
          </a:xfrm>
          <a:prstGeom prst="rect">
            <a:avLst/>
          </a:prstGeom>
        </p:spPr>
      </p:pic>
      <p:pic>
        <p:nvPicPr>
          <p:cNvPr id="6" name="Picture 6"/>
          <p:cNvPicPr>
            <a:picLocks noChangeAspect="1"/>
          </p:cNvPicPr>
          <p:nvPr/>
        </p:nvPicPr>
        <p:blipFill>
          <a:blip r:embed="rId8"/>
          <a:srcRect/>
          <a:stretch>
            <a:fillRect/>
          </a:stretch>
        </p:blipFill>
        <p:spPr>
          <a:xfrm>
            <a:off x="4133092" y="5250023"/>
            <a:ext cx="3433790" cy="4633770"/>
          </a:xfrm>
          <a:prstGeom prst="rect">
            <a:avLst/>
          </a:prstGeom>
        </p:spPr>
      </p:pic>
      <p:sp>
        <p:nvSpPr>
          <p:cNvPr id="7" name="TextBox 7"/>
          <p:cNvSpPr txBox="1"/>
          <p:nvPr/>
        </p:nvSpPr>
        <p:spPr>
          <a:xfrm>
            <a:off x="10671275" y="3771900"/>
            <a:ext cx="7074427" cy="2743200"/>
          </a:xfrm>
          <a:prstGeom prst="rect">
            <a:avLst/>
          </a:prstGeom>
        </p:spPr>
        <p:txBody>
          <a:bodyPr lIns="0" tIns="0" rIns="0" bIns="0" rtlCol="0" anchor="t">
            <a:spAutoFit/>
          </a:bodyPr>
          <a:lstStyle/>
          <a:p>
            <a:pPr algn="r">
              <a:lnSpc>
                <a:spcPts val="10800"/>
              </a:lnSpc>
            </a:pPr>
            <a:r>
              <a:rPr lang="en-US" sz="9000">
                <a:solidFill>
                  <a:srgbClr val="000000"/>
                </a:solidFill>
                <a:latin typeface="Baloo"/>
              </a:rPr>
              <a:t>Replace </a:t>
            </a:r>
          </a:p>
          <a:p>
            <a:pPr algn="r">
              <a:lnSpc>
                <a:spcPts val="10800"/>
              </a:lnSpc>
            </a:pPr>
            <a:r>
              <a:rPr lang="en-US" sz="9000">
                <a:solidFill>
                  <a:srgbClr val="000000"/>
                </a:solidFill>
                <a:latin typeface="Baloo"/>
              </a:rPr>
              <a:t>the face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2320369">
            <a:off x="10955999" y="2723676"/>
            <a:ext cx="10343361" cy="9124746"/>
          </a:xfrm>
          <a:prstGeom prst="rect">
            <a:avLst/>
          </a:prstGeom>
        </p:spPr>
      </p:pic>
      <p:pic>
        <p:nvPicPr>
          <p:cNvPr id="3" name="Picture 3"/>
          <p:cNvPicPr>
            <a:picLocks noChangeAspect="1"/>
          </p:cNvPicPr>
          <p:nvPr/>
        </p:nvPicPr>
        <p:blipFill>
          <a:blip r:embed="rId4"/>
          <a:srcRect/>
          <a:stretch>
            <a:fillRect/>
          </a:stretch>
        </p:blipFill>
        <p:spPr>
          <a:xfrm>
            <a:off x="1028700" y="2826615"/>
            <a:ext cx="3433790" cy="4633770"/>
          </a:xfrm>
          <a:prstGeom prst="rect">
            <a:avLst/>
          </a:prstGeom>
        </p:spPr>
      </p:pic>
      <p:pic>
        <p:nvPicPr>
          <p:cNvPr id="4" name="Picture 4"/>
          <p:cNvPicPr>
            <a:picLocks noChangeAspect="1"/>
          </p:cNvPicPr>
          <p:nvPr/>
        </p:nvPicPr>
        <p:blipFill>
          <a:blip r:embed="rId5"/>
          <a:srcRect/>
          <a:stretch>
            <a:fillRect/>
          </a:stretch>
        </p:blipFill>
        <p:spPr>
          <a:xfrm>
            <a:off x="7627753" y="2826615"/>
            <a:ext cx="3433790" cy="4633770"/>
          </a:xfrm>
          <a:prstGeom prst="rect">
            <a:avLst/>
          </a:prstGeom>
        </p:spPr>
      </p:pic>
      <p:pic>
        <p:nvPicPr>
          <p:cNvPr id="5" name="Picture 5"/>
          <p:cNvPicPr>
            <a:picLocks noChangeAspect="1"/>
          </p:cNvPicPr>
          <p:nvPr/>
        </p:nvPicPr>
        <p:blipFill>
          <a:blip r:embed="rId6"/>
          <a:srcRect/>
          <a:stretch>
            <a:fillRect/>
          </a:stretch>
        </p:blipFill>
        <p:spPr>
          <a:xfrm>
            <a:off x="4462490" y="4431316"/>
            <a:ext cx="3165263" cy="1424368"/>
          </a:xfrm>
          <a:prstGeom prst="rect">
            <a:avLst/>
          </a:prstGeom>
        </p:spPr>
      </p:pic>
      <p:sp>
        <p:nvSpPr>
          <p:cNvPr id="6" name="TextBox 6"/>
          <p:cNvSpPr txBox="1"/>
          <p:nvPr/>
        </p:nvSpPr>
        <p:spPr>
          <a:xfrm>
            <a:off x="10793016" y="4152900"/>
            <a:ext cx="7074427" cy="4114800"/>
          </a:xfrm>
          <a:prstGeom prst="rect">
            <a:avLst/>
          </a:prstGeom>
        </p:spPr>
        <p:txBody>
          <a:bodyPr lIns="0" tIns="0" rIns="0" bIns="0" rtlCol="0" anchor="t">
            <a:spAutoFit/>
          </a:bodyPr>
          <a:lstStyle/>
          <a:p>
            <a:pPr algn="r">
              <a:lnSpc>
                <a:spcPts val="10800"/>
              </a:lnSpc>
            </a:pPr>
            <a:r>
              <a:rPr lang="en-US" sz="9000">
                <a:solidFill>
                  <a:srgbClr val="000000"/>
                </a:solidFill>
                <a:latin typeface="Baloo"/>
              </a:rPr>
              <a:t>Seamless clone</a:t>
            </a:r>
          </a:p>
          <a:p>
            <a:pPr algn="r">
              <a:lnSpc>
                <a:spcPts val="10800"/>
              </a:lnSpc>
            </a:pPr>
            <a:endParaRPr lang="en-US" sz="9000">
              <a:solidFill>
                <a:srgbClr val="000000"/>
              </a:solidFill>
              <a:latin typeface="Balo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657" r="657"/>
          <a:stretch>
            <a:fillRect/>
          </a:stretch>
        </p:blipFill>
        <p:spPr>
          <a:xfrm>
            <a:off x="1028700" y="4296184"/>
            <a:ext cx="16230600" cy="3083814"/>
          </a:xfrm>
          <a:prstGeom prst="rect">
            <a:avLst/>
          </a:prstGeom>
        </p:spPr>
      </p:pic>
      <p:grpSp>
        <p:nvGrpSpPr>
          <p:cNvPr id="3" name="Group 3"/>
          <p:cNvGrpSpPr/>
          <p:nvPr/>
        </p:nvGrpSpPr>
        <p:grpSpPr>
          <a:xfrm>
            <a:off x="1257878" y="1028700"/>
            <a:ext cx="5722578" cy="1226997"/>
            <a:chOff x="0" y="0"/>
            <a:chExt cx="1507181" cy="323160"/>
          </a:xfrm>
        </p:grpSpPr>
        <p:sp>
          <p:nvSpPr>
            <p:cNvPr id="4" name="Freeform 4"/>
            <p:cNvSpPr/>
            <p:nvPr/>
          </p:nvSpPr>
          <p:spPr>
            <a:xfrm>
              <a:off x="0" y="0"/>
              <a:ext cx="1507181" cy="323160"/>
            </a:xfrm>
            <a:custGeom>
              <a:avLst/>
              <a:gdLst/>
              <a:ahLst/>
              <a:cxnLst/>
              <a:rect l="l" t="t" r="r" b="b"/>
              <a:pathLst>
                <a:path w="1507181" h="323160">
                  <a:moveTo>
                    <a:pt x="68997" y="0"/>
                  </a:moveTo>
                  <a:lnTo>
                    <a:pt x="1438185" y="0"/>
                  </a:lnTo>
                  <a:cubicBezTo>
                    <a:pt x="1456483" y="0"/>
                    <a:pt x="1474033" y="7269"/>
                    <a:pt x="1486972" y="20209"/>
                  </a:cubicBezTo>
                  <a:cubicBezTo>
                    <a:pt x="1499912" y="33148"/>
                    <a:pt x="1507181" y="50698"/>
                    <a:pt x="1507181" y="68997"/>
                  </a:cubicBezTo>
                  <a:lnTo>
                    <a:pt x="1507181" y="254163"/>
                  </a:lnTo>
                  <a:cubicBezTo>
                    <a:pt x="1507181" y="272462"/>
                    <a:pt x="1499912" y="290012"/>
                    <a:pt x="1486972" y="302951"/>
                  </a:cubicBezTo>
                  <a:cubicBezTo>
                    <a:pt x="1474033" y="315890"/>
                    <a:pt x="1456483" y="323160"/>
                    <a:pt x="1438185" y="323160"/>
                  </a:cubicBezTo>
                  <a:lnTo>
                    <a:pt x="68997" y="323160"/>
                  </a:lnTo>
                  <a:cubicBezTo>
                    <a:pt x="30891" y="323160"/>
                    <a:pt x="0" y="292269"/>
                    <a:pt x="0" y="254163"/>
                  </a:cubicBezTo>
                  <a:lnTo>
                    <a:pt x="0" y="68997"/>
                  </a:lnTo>
                  <a:cubicBezTo>
                    <a:pt x="0" y="50698"/>
                    <a:pt x="7269" y="33148"/>
                    <a:pt x="20209" y="20209"/>
                  </a:cubicBezTo>
                  <a:cubicBezTo>
                    <a:pt x="33148" y="7269"/>
                    <a:pt x="50698" y="0"/>
                    <a:pt x="68997" y="0"/>
                  </a:cubicBezTo>
                  <a:close/>
                </a:path>
              </a:pathLst>
            </a:custGeom>
            <a:solidFill>
              <a:srgbClr val="ACCFC7">
                <a:alpha val="50980"/>
              </a:srgbClr>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grpSp>
        <p:nvGrpSpPr>
          <p:cNvPr id="6" name="Group 6"/>
          <p:cNvGrpSpPr/>
          <p:nvPr/>
        </p:nvGrpSpPr>
        <p:grpSpPr>
          <a:xfrm>
            <a:off x="1028700" y="1202150"/>
            <a:ext cx="5722578" cy="1226997"/>
            <a:chOff x="0" y="0"/>
            <a:chExt cx="1507181" cy="323160"/>
          </a:xfrm>
        </p:grpSpPr>
        <p:sp>
          <p:nvSpPr>
            <p:cNvPr id="7" name="Freeform 7"/>
            <p:cNvSpPr/>
            <p:nvPr/>
          </p:nvSpPr>
          <p:spPr>
            <a:xfrm>
              <a:off x="0" y="0"/>
              <a:ext cx="1507181" cy="323160"/>
            </a:xfrm>
            <a:custGeom>
              <a:avLst/>
              <a:gdLst/>
              <a:ahLst/>
              <a:cxnLst/>
              <a:rect l="l" t="t" r="r" b="b"/>
              <a:pathLst>
                <a:path w="1507181" h="323160">
                  <a:moveTo>
                    <a:pt x="68997" y="0"/>
                  </a:moveTo>
                  <a:lnTo>
                    <a:pt x="1438185" y="0"/>
                  </a:lnTo>
                  <a:cubicBezTo>
                    <a:pt x="1456483" y="0"/>
                    <a:pt x="1474033" y="7269"/>
                    <a:pt x="1486972" y="20209"/>
                  </a:cubicBezTo>
                  <a:cubicBezTo>
                    <a:pt x="1499912" y="33148"/>
                    <a:pt x="1507181" y="50698"/>
                    <a:pt x="1507181" y="68997"/>
                  </a:cubicBezTo>
                  <a:lnTo>
                    <a:pt x="1507181" y="254163"/>
                  </a:lnTo>
                  <a:cubicBezTo>
                    <a:pt x="1507181" y="272462"/>
                    <a:pt x="1499912" y="290012"/>
                    <a:pt x="1486972" y="302951"/>
                  </a:cubicBezTo>
                  <a:cubicBezTo>
                    <a:pt x="1474033" y="315890"/>
                    <a:pt x="1456483" y="323160"/>
                    <a:pt x="1438185" y="323160"/>
                  </a:cubicBezTo>
                  <a:lnTo>
                    <a:pt x="68997" y="323160"/>
                  </a:lnTo>
                  <a:cubicBezTo>
                    <a:pt x="30891" y="323160"/>
                    <a:pt x="0" y="292269"/>
                    <a:pt x="0" y="254163"/>
                  </a:cubicBezTo>
                  <a:lnTo>
                    <a:pt x="0" y="68997"/>
                  </a:lnTo>
                  <a:cubicBezTo>
                    <a:pt x="0" y="50698"/>
                    <a:pt x="7269" y="33148"/>
                    <a:pt x="20209" y="20209"/>
                  </a:cubicBezTo>
                  <a:cubicBezTo>
                    <a:pt x="33148" y="7269"/>
                    <a:pt x="50698" y="0"/>
                    <a:pt x="68997" y="0"/>
                  </a:cubicBezTo>
                  <a:close/>
                </a:path>
              </a:pathLst>
            </a:custGeom>
            <a:solidFill>
              <a:srgbClr val="ACCFC7"/>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1334078" y="1251776"/>
            <a:ext cx="5111821" cy="832407"/>
          </a:xfrm>
          <a:prstGeom prst="rect">
            <a:avLst/>
          </a:prstGeom>
        </p:spPr>
        <p:txBody>
          <a:bodyPr lIns="0" tIns="0" rIns="0" bIns="0" rtlCol="0" anchor="t">
            <a:spAutoFit/>
          </a:bodyPr>
          <a:lstStyle/>
          <a:p>
            <a:pPr algn="ctr">
              <a:lnSpc>
                <a:spcPts val="7055"/>
              </a:lnSpc>
            </a:pPr>
            <a:r>
              <a:rPr lang="en-US" sz="5831">
                <a:solidFill>
                  <a:srgbClr val="7D8AAB"/>
                </a:solidFill>
                <a:latin typeface="Alegreya Sans Black"/>
              </a:rPr>
              <a:t>FACE  SWAP GL</a:t>
            </a:r>
          </a:p>
        </p:txBody>
      </p:sp>
      <p:sp>
        <p:nvSpPr>
          <p:cNvPr id="10" name="TextBox 10"/>
          <p:cNvSpPr txBox="1"/>
          <p:nvPr/>
        </p:nvSpPr>
        <p:spPr>
          <a:xfrm>
            <a:off x="1755475" y="2968013"/>
            <a:ext cx="6599754" cy="741680"/>
          </a:xfrm>
          <a:prstGeom prst="rect">
            <a:avLst/>
          </a:prstGeom>
        </p:spPr>
        <p:txBody>
          <a:bodyPr lIns="0" tIns="0" rIns="0" bIns="0" rtlCol="0" anchor="t">
            <a:spAutoFit/>
          </a:bodyPr>
          <a:lstStyle/>
          <a:p>
            <a:pPr algn="ctr">
              <a:lnSpc>
                <a:spcPts val="5979"/>
              </a:lnSpc>
              <a:spcBef>
                <a:spcPct val="0"/>
              </a:spcBef>
            </a:pPr>
            <a:r>
              <a:rPr lang="en-US" sz="4599">
                <a:solidFill>
                  <a:srgbClr val="D8A1A6"/>
                </a:solidFill>
                <a:latin typeface="Athiti SemiBold Bold"/>
              </a:rPr>
              <a:t>Face swap using OpenGL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3494613"/>
            <a:ext cx="7736715" cy="3297775"/>
          </a:xfrm>
          <a:prstGeom prst="rect">
            <a:avLst/>
          </a:prstGeom>
        </p:spPr>
      </p:pic>
      <p:grpSp>
        <p:nvGrpSpPr>
          <p:cNvPr id="3" name="Group 3"/>
          <p:cNvGrpSpPr/>
          <p:nvPr/>
        </p:nvGrpSpPr>
        <p:grpSpPr>
          <a:xfrm>
            <a:off x="9144000" y="-676179"/>
            <a:ext cx="9800887" cy="11688934"/>
            <a:chOff x="0" y="0"/>
            <a:chExt cx="2865168" cy="3417115"/>
          </a:xfrm>
        </p:grpSpPr>
        <p:sp>
          <p:nvSpPr>
            <p:cNvPr id="4" name="Freeform 4"/>
            <p:cNvSpPr/>
            <p:nvPr/>
          </p:nvSpPr>
          <p:spPr>
            <a:xfrm>
              <a:off x="0" y="0"/>
              <a:ext cx="2865168" cy="3417115"/>
            </a:xfrm>
            <a:custGeom>
              <a:avLst/>
              <a:gdLst/>
              <a:ahLst/>
              <a:cxnLst/>
              <a:rect l="l" t="t" r="r" b="b"/>
              <a:pathLst>
                <a:path w="2865168" h="3417115">
                  <a:moveTo>
                    <a:pt x="60824" y="0"/>
                  </a:moveTo>
                  <a:lnTo>
                    <a:pt x="2804344" y="0"/>
                  </a:lnTo>
                  <a:cubicBezTo>
                    <a:pt x="2837936" y="0"/>
                    <a:pt x="2865168" y="27232"/>
                    <a:pt x="2865168" y="60824"/>
                  </a:cubicBezTo>
                  <a:lnTo>
                    <a:pt x="2865168" y="3356291"/>
                  </a:lnTo>
                  <a:cubicBezTo>
                    <a:pt x="2865168" y="3372423"/>
                    <a:pt x="2858760" y="3387894"/>
                    <a:pt x="2847353" y="3399300"/>
                  </a:cubicBezTo>
                  <a:cubicBezTo>
                    <a:pt x="2835946" y="3410707"/>
                    <a:pt x="2820476" y="3417115"/>
                    <a:pt x="2804344" y="3417115"/>
                  </a:cubicBezTo>
                  <a:lnTo>
                    <a:pt x="60824" y="3417115"/>
                  </a:lnTo>
                  <a:cubicBezTo>
                    <a:pt x="27232" y="3417115"/>
                    <a:pt x="0" y="3389883"/>
                    <a:pt x="0" y="3356291"/>
                  </a:cubicBezTo>
                  <a:lnTo>
                    <a:pt x="0" y="60824"/>
                  </a:lnTo>
                  <a:cubicBezTo>
                    <a:pt x="0" y="44692"/>
                    <a:pt x="6408" y="29222"/>
                    <a:pt x="17815" y="17815"/>
                  </a:cubicBezTo>
                  <a:cubicBezTo>
                    <a:pt x="29222" y="6408"/>
                    <a:pt x="44692" y="0"/>
                    <a:pt x="60824" y="0"/>
                  </a:cubicBezTo>
                  <a:close/>
                </a:path>
              </a:pathLst>
            </a:custGeom>
            <a:solidFill>
              <a:srgbClr val="5586A4"/>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pic>
        <p:nvPicPr>
          <p:cNvPr id="6" name="Picture 6"/>
          <p:cNvPicPr>
            <a:picLocks noChangeAspect="1"/>
          </p:cNvPicPr>
          <p:nvPr/>
        </p:nvPicPr>
        <p:blipFill>
          <a:blip r:embed="rId4">
            <a:alphaModFix amt="5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57745" y="880028"/>
            <a:ext cx="8589412" cy="8526943"/>
          </a:xfrm>
          <a:prstGeom prst="rect">
            <a:avLst/>
          </a:prstGeom>
        </p:spPr>
      </p:pic>
      <p:sp>
        <p:nvSpPr>
          <p:cNvPr id="7" name="TextBox 7"/>
          <p:cNvSpPr txBox="1"/>
          <p:nvPr/>
        </p:nvSpPr>
        <p:spPr>
          <a:xfrm>
            <a:off x="10594823" y="2793588"/>
            <a:ext cx="6115255" cy="4920849"/>
          </a:xfrm>
          <a:prstGeom prst="rect">
            <a:avLst/>
          </a:prstGeom>
        </p:spPr>
        <p:txBody>
          <a:bodyPr lIns="0" tIns="0" rIns="0" bIns="0" rtlCol="0" anchor="t">
            <a:spAutoFit/>
          </a:bodyPr>
          <a:lstStyle/>
          <a:p>
            <a:pPr algn="just">
              <a:lnSpc>
                <a:spcPts val="4362"/>
              </a:lnSpc>
            </a:pPr>
            <a:r>
              <a:rPr lang="en-US" sz="3115">
                <a:solidFill>
                  <a:srgbClr val="FFFAEF"/>
                </a:solidFill>
                <a:latin typeface="Athiti SemiBold"/>
              </a:rPr>
              <a:t>OpenGL (Open Graphics Library) is a cross-language, cross-platform application programming interface (API) for rendering 2D and 3D vector graphics. The API is typically used to interact with a graphics processing unit (GPU), to achieve hardware-accelerated rendering.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8A1A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15915"/>
            <a:ext cx="16230600" cy="4510574"/>
            <a:chOff x="0" y="0"/>
            <a:chExt cx="4274726" cy="1187970"/>
          </a:xfrm>
        </p:grpSpPr>
        <p:sp>
          <p:nvSpPr>
            <p:cNvPr id="3" name="Freeform 3"/>
            <p:cNvSpPr/>
            <p:nvPr/>
          </p:nvSpPr>
          <p:spPr>
            <a:xfrm>
              <a:off x="0" y="0"/>
              <a:ext cx="4274726" cy="1187970"/>
            </a:xfrm>
            <a:custGeom>
              <a:avLst/>
              <a:gdLst/>
              <a:ahLst/>
              <a:cxnLst/>
              <a:rect l="l" t="t" r="r" b="b"/>
              <a:pathLst>
                <a:path w="4274726" h="1187970">
                  <a:moveTo>
                    <a:pt x="24327" y="0"/>
                  </a:moveTo>
                  <a:lnTo>
                    <a:pt x="4250399" y="0"/>
                  </a:lnTo>
                  <a:cubicBezTo>
                    <a:pt x="4263834" y="0"/>
                    <a:pt x="4274726" y="10891"/>
                    <a:pt x="4274726" y="24327"/>
                  </a:cubicBezTo>
                  <a:lnTo>
                    <a:pt x="4274726" y="1163643"/>
                  </a:lnTo>
                  <a:cubicBezTo>
                    <a:pt x="4274726" y="1177079"/>
                    <a:pt x="4263834" y="1187970"/>
                    <a:pt x="4250399" y="1187970"/>
                  </a:cubicBezTo>
                  <a:lnTo>
                    <a:pt x="24327" y="1187970"/>
                  </a:lnTo>
                  <a:cubicBezTo>
                    <a:pt x="10891" y="1187970"/>
                    <a:pt x="0" y="1177079"/>
                    <a:pt x="0" y="1163643"/>
                  </a:cubicBezTo>
                  <a:lnTo>
                    <a:pt x="0" y="24327"/>
                  </a:lnTo>
                  <a:cubicBezTo>
                    <a:pt x="0" y="10891"/>
                    <a:pt x="10891" y="0"/>
                    <a:pt x="24327" y="0"/>
                  </a:cubicBezTo>
                  <a:close/>
                </a:path>
              </a:pathLst>
            </a:custGeom>
            <a:solidFill>
              <a:srgbClr val="FFFAEF"/>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pic>
        <p:nvPicPr>
          <p:cNvPr id="5" name="Picture 5"/>
          <p:cNvPicPr>
            <a:picLocks noChangeAspect="1"/>
          </p:cNvPicPr>
          <p:nvPr/>
        </p:nvPicPr>
        <p:blipFill>
          <a:blip r:embed="rId3"/>
          <a:srcRect l="19839" r="16295" b="3096"/>
          <a:stretch>
            <a:fillRect/>
          </a:stretch>
        </p:blipFill>
        <p:spPr>
          <a:xfrm>
            <a:off x="7423831" y="5807672"/>
            <a:ext cx="3440339" cy="2936276"/>
          </a:xfrm>
          <a:prstGeom prst="rect">
            <a:avLst/>
          </a:prstGeom>
        </p:spPr>
      </p:pic>
      <p:pic>
        <p:nvPicPr>
          <p:cNvPr id="6" name="Picture 6"/>
          <p:cNvPicPr>
            <a:picLocks noChangeAspect="1"/>
          </p:cNvPicPr>
          <p:nvPr/>
        </p:nvPicPr>
        <p:blipFill>
          <a:blip r:embed="rId4"/>
          <a:srcRect/>
          <a:stretch>
            <a:fillRect/>
          </a:stretch>
        </p:blipFill>
        <p:spPr>
          <a:xfrm>
            <a:off x="9654573" y="1054553"/>
            <a:ext cx="3275926" cy="3275926"/>
          </a:xfrm>
          <a:prstGeom prst="rect">
            <a:avLst/>
          </a:prstGeom>
        </p:spPr>
      </p:pic>
      <p:pic>
        <p:nvPicPr>
          <p:cNvPr id="7" name="Picture 7"/>
          <p:cNvPicPr>
            <a:picLocks noChangeAspect="1"/>
          </p:cNvPicPr>
          <p:nvPr/>
        </p:nvPicPr>
        <p:blipFill>
          <a:blip r:embed="rId5"/>
          <a:srcRect l="38656" t="12478" r="39914" b="37254"/>
          <a:stretch>
            <a:fillRect/>
          </a:stretch>
        </p:blipFill>
        <p:spPr>
          <a:xfrm>
            <a:off x="1694319" y="5807672"/>
            <a:ext cx="2496798" cy="3294427"/>
          </a:xfrm>
          <a:prstGeom prst="rect">
            <a:avLst/>
          </a:prstGeom>
        </p:spPr>
      </p:pic>
      <p:pic>
        <p:nvPicPr>
          <p:cNvPr id="8" name="Picture 8"/>
          <p:cNvPicPr>
            <a:picLocks noChangeAspect="1"/>
          </p:cNvPicPr>
          <p:nvPr/>
        </p:nvPicPr>
        <p:blipFill>
          <a:blip r:embed="rId6"/>
          <a:srcRect l="20368" r="14065" b="9802"/>
          <a:stretch>
            <a:fillRect/>
          </a:stretch>
        </p:blipFill>
        <p:spPr>
          <a:xfrm>
            <a:off x="13125940" y="5807672"/>
            <a:ext cx="3794519" cy="2936276"/>
          </a:xfrm>
          <a:prstGeom prst="rect">
            <a:avLst/>
          </a:prstGeom>
        </p:spPr>
      </p:pic>
      <p:pic>
        <p:nvPicPr>
          <p:cNvPr id="9" name="Picture 9"/>
          <p:cNvPicPr>
            <a:picLocks noChangeAspect="1"/>
          </p:cNvPicPr>
          <p:nvPr/>
        </p:nvPicPr>
        <p:blipFill>
          <a:blip r:embed="rId7"/>
          <a:srcRect/>
          <a:stretch>
            <a:fillRect/>
          </a:stretch>
        </p:blipFill>
        <p:spPr>
          <a:xfrm>
            <a:off x="4870160" y="781050"/>
            <a:ext cx="2367441" cy="354942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72217" y="6887522"/>
            <a:ext cx="1363327" cy="1363327"/>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549969" y="7150175"/>
            <a:ext cx="1396701" cy="838020"/>
          </a:xfrm>
          <a:prstGeom prst="rect">
            <a:avLst/>
          </a:prstGeom>
        </p:spPr>
      </p:pic>
      <p:sp>
        <p:nvSpPr>
          <p:cNvPr id="12" name="TextBox 12"/>
          <p:cNvSpPr txBox="1"/>
          <p:nvPr/>
        </p:nvSpPr>
        <p:spPr>
          <a:xfrm>
            <a:off x="5329608" y="4585335"/>
            <a:ext cx="1448544"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Source</a:t>
            </a:r>
          </a:p>
        </p:txBody>
      </p:sp>
      <p:sp>
        <p:nvSpPr>
          <p:cNvPr id="13" name="TextBox 13"/>
          <p:cNvSpPr txBox="1"/>
          <p:nvPr/>
        </p:nvSpPr>
        <p:spPr>
          <a:xfrm>
            <a:off x="10677550" y="4585335"/>
            <a:ext cx="1632347"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Texture</a:t>
            </a:r>
          </a:p>
        </p:txBody>
      </p:sp>
      <p:sp>
        <p:nvSpPr>
          <p:cNvPr id="14" name="TextBox 14"/>
          <p:cNvSpPr txBox="1"/>
          <p:nvPr/>
        </p:nvSpPr>
        <p:spPr>
          <a:xfrm>
            <a:off x="1918928" y="8947785"/>
            <a:ext cx="1552724"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3D face</a:t>
            </a:r>
          </a:p>
        </p:txBody>
      </p:sp>
      <p:sp>
        <p:nvSpPr>
          <p:cNvPr id="15" name="TextBox 15"/>
          <p:cNvSpPr txBox="1"/>
          <p:nvPr/>
        </p:nvSpPr>
        <p:spPr>
          <a:xfrm>
            <a:off x="14357492" y="8962034"/>
            <a:ext cx="1331416"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Result</a:t>
            </a:r>
          </a:p>
        </p:txBody>
      </p:sp>
      <p:sp>
        <p:nvSpPr>
          <p:cNvPr id="16" name="TextBox 16"/>
          <p:cNvSpPr txBox="1"/>
          <p:nvPr/>
        </p:nvSpPr>
        <p:spPr>
          <a:xfrm>
            <a:off x="7917061" y="8947785"/>
            <a:ext cx="2453878"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Destination</a:t>
            </a:r>
          </a:p>
        </p:txBody>
      </p:sp>
      <p:grpSp>
        <p:nvGrpSpPr>
          <p:cNvPr id="17" name="Group 17"/>
          <p:cNvGrpSpPr/>
          <p:nvPr/>
        </p:nvGrpSpPr>
        <p:grpSpPr>
          <a:xfrm rot="2572">
            <a:off x="674201" y="-294658"/>
            <a:ext cx="2267250" cy="3387515"/>
            <a:chOff x="0" y="0"/>
            <a:chExt cx="2354580" cy="3517995"/>
          </a:xfrm>
        </p:grpSpPr>
        <p:sp>
          <p:nvSpPr>
            <p:cNvPr id="18" name="Freeform 18"/>
            <p:cNvSpPr/>
            <p:nvPr/>
          </p:nvSpPr>
          <p:spPr>
            <a:xfrm>
              <a:off x="0" y="0"/>
              <a:ext cx="2353310" cy="3517995"/>
            </a:xfrm>
            <a:custGeom>
              <a:avLst/>
              <a:gdLst/>
              <a:ahLst/>
              <a:cxnLst/>
              <a:rect l="l" t="t" r="r" b="b"/>
              <a:pathLst>
                <a:path w="2353310" h="3517995">
                  <a:moveTo>
                    <a:pt x="784860" y="3450685"/>
                  </a:moveTo>
                  <a:cubicBezTo>
                    <a:pt x="905510" y="3491325"/>
                    <a:pt x="1042670" y="3517995"/>
                    <a:pt x="1177290" y="3517995"/>
                  </a:cubicBezTo>
                  <a:cubicBezTo>
                    <a:pt x="1311910" y="3517995"/>
                    <a:pt x="1441450" y="3495135"/>
                    <a:pt x="1560830" y="3454495"/>
                  </a:cubicBezTo>
                  <a:cubicBezTo>
                    <a:pt x="1563370" y="3453225"/>
                    <a:pt x="1565910" y="3453225"/>
                    <a:pt x="1568450" y="3451956"/>
                  </a:cubicBezTo>
                  <a:cubicBezTo>
                    <a:pt x="2016760" y="3289395"/>
                    <a:pt x="2346960" y="2860135"/>
                    <a:pt x="2353310" y="2356488"/>
                  </a:cubicBezTo>
                  <a:lnTo>
                    <a:pt x="2353310" y="0"/>
                  </a:lnTo>
                  <a:lnTo>
                    <a:pt x="0" y="0"/>
                  </a:lnTo>
                  <a:lnTo>
                    <a:pt x="0" y="2354719"/>
                  </a:lnTo>
                  <a:cubicBezTo>
                    <a:pt x="6350" y="2862675"/>
                    <a:pt x="331470" y="3291935"/>
                    <a:pt x="784860" y="3450685"/>
                  </a:cubicBezTo>
                  <a:close/>
                </a:path>
              </a:pathLst>
            </a:custGeom>
            <a:solidFill>
              <a:srgbClr val="FFFAEF"/>
            </a:solidFill>
          </p:spPr>
        </p:sp>
      </p:grpSp>
      <p:grpSp>
        <p:nvGrpSpPr>
          <p:cNvPr id="19" name="Group 19"/>
          <p:cNvGrpSpPr/>
          <p:nvPr/>
        </p:nvGrpSpPr>
        <p:grpSpPr>
          <a:xfrm>
            <a:off x="967760" y="1153996"/>
            <a:ext cx="1680132" cy="168013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1A6"/>
            </a:solidFill>
          </p:spPr>
        </p:sp>
      </p:grpSp>
      <p:pic>
        <p:nvPicPr>
          <p:cNvPr id="21" name="Picture 2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00000" flipH="1">
            <a:off x="1512462" y="1620885"/>
            <a:ext cx="746355" cy="746355"/>
          </a:xfrm>
          <a:prstGeom prst="rect">
            <a:avLst/>
          </a:prstGeom>
        </p:spPr>
      </p:pic>
      <p:sp>
        <p:nvSpPr>
          <p:cNvPr id="22" name="TextBox 22"/>
          <p:cNvSpPr txBox="1"/>
          <p:nvPr/>
        </p:nvSpPr>
        <p:spPr>
          <a:xfrm>
            <a:off x="920362" y="130605"/>
            <a:ext cx="1774927" cy="829415"/>
          </a:xfrm>
          <a:prstGeom prst="rect">
            <a:avLst/>
          </a:prstGeom>
        </p:spPr>
        <p:txBody>
          <a:bodyPr lIns="0" tIns="0" rIns="0" bIns="0" rtlCol="0" anchor="t">
            <a:spAutoFit/>
          </a:bodyPr>
          <a:lstStyle/>
          <a:p>
            <a:pPr algn="ctr">
              <a:lnSpc>
                <a:spcPts val="6084"/>
              </a:lnSpc>
            </a:pPr>
            <a:r>
              <a:rPr lang="en-US" sz="4345">
                <a:solidFill>
                  <a:srgbClr val="000000"/>
                </a:solidFill>
                <a:latin typeface="Alegreya Sans Bold Bold"/>
              </a:rPr>
              <a:t>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CCF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596917"/>
            <a:ext cx="11927018" cy="11927018"/>
          </a:xfrm>
          <a:prstGeom prst="rect">
            <a:avLst/>
          </a:prstGeom>
        </p:spPr>
      </p:pic>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11306"/>
          <a:stretch>
            <a:fillRect/>
          </a:stretch>
        </p:blipFill>
        <p:spPr>
          <a:xfrm>
            <a:off x="9144000" y="2426176"/>
            <a:ext cx="8637844" cy="6492865"/>
          </a:xfrm>
          <a:prstGeom prst="rect">
            <a:avLst/>
          </a:prstGeom>
        </p:spPr>
      </p:pic>
      <p:pic>
        <p:nvPicPr>
          <p:cNvPr id="4" name="Picture 4"/>
          <p:cNvPicPr>
            <a:picLocks noChangeAspect="1"/>
          </p:cNvPicPr>
          <p:nvPr/>
        </p:nvPicPr>
        <p:blipFill>
          <a:blip r:embed="rId8"/>
          <a:srcRect/>
          <a:stretch>
            <a:fillRect/>
          </a:stretch>
        </p:blipFill>
        <p:spPr>
          <a:xfrm>
            <a:off x="556585" y="732457"/>
            <a:ext cx="3796378" cy="918479"/>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56585" y="5143500"/>
            <a:ext cx="672549" cy="511137"/>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842538" y="5817850"/>
            <a:ext cx="655304" cy="511137"/>
          </a:xfrm>
          <a:prstGeom prst="rect">
            <a:avLst/>
          </a:prstGeom>
        </p:spPr>
      </p:pic>
      <p:sp>
        <p:nvSpPr>
          <p:cNvPr id="7" name="TextBox 7"/>
          <p:cNvSpPr txBox="1"/>
          <p:nvPr/>
        </p:nvSpPr>
        <p:spPr>
          <a:xfrm>
            <a:off x="356151" y="3773694"/>
            <a:ext cx="9148065" cy="1044874"/>
          </a:xfrm>
          <a:prstGeom prst="rect">
            <a:avLst/>
          </a:prstGeom>
        </p:spPr>
        <p:txBody>
          <a:bodyPr lIns="0" tIns="0" rIns="0" bIns="0" rtlCol="0" anchor="t">
            <a:spAutoFit/>
          </a:bodyPr>
          <a:lstStyle/>
          <a:p>
            <a:pPr>
              <a:lnSpc>
                <a:spcPts val="8082"/>
              </a:lnSpc>
            </a:pPr>
            <a:r>
              <a:rPr lang="en-US" sz="7216" spc="86">
                <a:solidFill>
                  <a:srgbClr val="FFFAEF"/>
                </a:solidFill>
                <a:latin typeface="Maven Pro Bold Bold"/>
              </a:rPr>
              <a:t>Detect landmarks</a:t>
            </a:r>
          </a:p>
        </p:txBody>
      </p:sp>
      <p:sp>
        <p:nvSpPr>
          <p:cNvPr id="8" name="TextBox 8"/>
          <p:cNvSpPr txBox="1"/>
          <p:nvPr/>
        </p:nvSpPr>
        <p:spPr>
          <a:xfrm>
            <a:off x="1229134" y="5285285"/>
            <a:ext cx="6515922" cy="688921"/>
          </a:xfrm>
          <a:prstGeom prst="rect">
            <a:avLst/>
          </a:prstGeom>
        </p:spPr>
        <p:txBody>
          <a:bodyPr lIns="0" tIns="0" rIns="0" bIns="0" rtlCol="0" anchor="t">
            <a:spAutoFit/>
          </a:bodyPr>
          <a:lstStyle/>
          <a:p>
            <a:pPr algn="ctr">
              <a:lnSpc>
                <a:spcPts val="5602"/>
              </a:lnSpc>
            </a:pPr>
            <a:r>
              <a:rPr lang="en-US" sz="4002">
                <a:solidFill>
                  <a:srgbClr val="2C5959"/>
                </a:solidFill>
                <a:latin typeface="DejaVu Serif Bold"/>
              </a:rPr>
              <a:t>MediaPipe Face Mesh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817209" y="2203138"/>
            <a:ext cx="3975523" cy="5611378"/>
            <a:chOff x="0" y="0"/>
            <a:chExt cx="1047051" cy="1477894"/>
          </a:xfrm>
        </p:grpSpPr>
        <p:sp>
          <p:nvSpPr>
            <p:cNvPr id="3" name="Freeform 3"/>
            <p:cNvSpPr/>
            <p:nvPr/>
          </p:nvSpPr>
          <p:spPr>
            <a:xfrm>
              <a:off x="0" y="0"/>
              <a:ext cx="1047051" cy="1477894"/>
            </a:xfrm>
            <a:custGeom>
              <a:avLst/>
              <a:gdLst/>
              <a:ahLst/>
              <a:cxnLst/>
              <a:rect l="l" t="t" r="r" b="b"/>
              <a:pathLst>
                <a:path w="1047051" h="1477894">
                  <a:moveTo>
                    <a:pt x="116844" y="0"/>
                  </a:moveTo>
                  <a:lnTo>
                    <a:pt x="930207" y="0"/>
                  </a:lnTo>
                  <a:cubicBezTo>
                    <a:pt x="961196" y="0"/>
                    <a:pt x="990916" y="12310"/>
                    <a:pt x="1012829" y="34223"/>
                  </a:cubicBezTo>
                  <a:cubicBezTo>
                    <a:pt x="1034741" y="56135"/>
                    <a:pt x="1047051" y="85855"/>
                    <a:pt x="1047051" y="116844"/>
                  </a:cubicBezTo>
                  <a:lnTo>
                    <a:pt x="1047051" y="1361050"/>
                  </a:lnTo>
                  <a:cubicBezTo>
                    <a:pt x="1047051" y="1392039"/>
                    <a:pt x="1034741" y="1421758"/>
                    <a:pt x="1012829" y="1443671"/>
                  </a:cubicBezTo>
                  <a:cubicBezTo>
                    <a:pt x="990916" y="1465583"/>
                    <a:pt x="961196" y="1477894"/>
                    <a:pt x="930207" y="1477894"/>
                  </a:cubicBezTo>
                  <a:lnTo>
                    <a:pt x="116844" y="1477894"/>
                  </a:lnTo>
                  <a:cubicBezTo>
                    <a:pt x="85855" y="1477894"/>
                    <a:pt x="56135" y="1465583"/>
                    <a:pt x="34223" y="1443671"/>
                  </a:cubicBezTo>
                  <a:cubicBezTo>
                    <a:pt x="12310" y="1421758"/>
                    <a:pt x="0" y="1392039"/>
                    <a:pt x="0" y="1361050"/>
                  </a:cubicBezTo>
                  <a:lnTo>
                    <a:pt x="0" y="116844"/>
                  </a:lnTo>
                  <a:cubicBezTo>
                    <a:pt x="0" y="85855"/>
                    <a:pt x="12310" y="56135"/>
                    <a:pt x="34223" y="34223"/>
                  </a:cubicBezTo>
                  <a:cubicBezTo>
                    <a:pt x="56135" y="12310"/>
                    <a:pt x="85855" y="0"/>
                    <a:pt x="116844" y="0"/>
                  </a:cubicBezTo>
                  <a:close/>
                </a:path>
              </a:pathLst>
            </a:custGeom>
            <a:solidFill>
              <a:srgbClr val="474747"/>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grpSp>
        <p:nvGrpSpPr>
          <p:cNvPr id="5" name="Group 5"/>
          <p:cNvGrpSpPr/>
          <p:nvPr/>
        </p:nvGrpSpPr>
        <p:grpSpPr>
          <a:xfrm>
            <a:off x="13532062" y="2203138"/>
            <a:ext cx="3975523" cy="5611378"/>
            <a:chOff x="0" y="0"/>
            <a:chExt cx="1047051" cy="1477894"/>
          </a:xfrm>
        </p:grpSpPr>
        <p:sp>
          <p:nvSpPr>
            <p:cNvPr id="6" name="Freeform 6"/>
            <p:cNvSpPr/>
            <p:nvPr/>
          </p:nvSpPr>
          <p:spPr>
            <a:xfrm>
              <a:off x="0" y="0"/>
              <a:ext cx="1047051" cy="1477894"/>
            </a:xfrm>
            <a:custGeom>
              <a:avLst/>
              <a:gdLst/>
              <a:ahLst/>
              <a:cxnLst/>
              <a:rect l="l" t="t" r="r" b="b"/>
              <a:pathLst>
                <a:path w="1047051" h="1477894">
                  <a:moveTo>
                    <a:pt x="116844" y="0"/>
                  </a:moveTo>
                  <a:lnTo>
                    <a:pt x="930207" y="0"/>
                  </a:lnTo>
                  <a:cubicBezTo>
                    <a:pt x="961196" y="0"/>
                    <a:pt x="990916" y="12310"/>
                    <a:pt x="1012829" y="34223"/>
                  </a:cubicBezTo>
                  <a:cubicBezTo>
                    <a:pt x="1034741" y="56135"/>
                    <a:pt x="1047051" y="85855"/>
                    <a:pt x="1047051" y="116844"/>
                  </a:cubicBezTo>
                  <a:lnTo>
                    <a:pt x="1047051" y="1361050"/>
                  </a:lnTo>
                  <a:cubicBezTo>
                    <a:pt x="1047051" y="1392039"/>
                    <a:pt x="1034741" y="1421758"/>
                    <a:pt x="1012829" y="1443671"/>
                  </a:cubicBezTo>
                  <a:cubicBezTo>
                    <a:pt x="990916" y="1465583"/>
                    <a:pt x="961196" y="1477894"/>
                    <a:pt x="930207" y="1477894"/>
                  </a:cubicBezTo>
                  <a:lnTo>
                    <a:pt x="116844" y="1477894"/>
                  </a:lnTo>
                  <a:cubicBezTo>
                    <a:pt x="85855" y="1477894"/>
                    <a:pt x="56135" y="1465583"/>
                    <a:pt x="34223" y="1443671"/>
                  </a:cubicBezTo>
                  <a:cubicBezTo>
                    <a:pt x="12310" y="1421758"/>
                    <a:pt x="0" y="1392039"/>
                    <a:pt x="0" y="1361050"/>
                  </a:cubicBezTo>
                  <a:lnTo>
                    <a:pt x="0" y="116844"/>
                  </a:lnTo>
                  <a:cubicBezTo>
                    <a:pt x="0" y="85855"/>
                    <a:pt x="12310" y="56135"/>
                    <a:pt x="34223" y="34223"/>
                  </a:cubicBezTo>
                  <a:cubicBezTo>
                    <a:pt x="56135" y="12310"/>
                    <a:pt x="85855" y="0"/>
                    <a:pt x="116844" y="0"/>
                  </a:cubicBezTo>
                  <a:close/>
                </a:path>
              </a:pathLst>
            </a:custGeom>
            <a:solidFill>
              <a:srgbClr val="474747"/>
            </a:solidFill>
          </p:spPr>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pic>
        <p:nvPicPr>
          <p:cNvPr id="8" name="Picture 8"/>
          <p:cNvPicPr>
            <a:picLocks noChangeAspect="1"/>
          </p:cNvPicPr>
          <p:nvPr/>
        </p:nvPicPr>
        <p:blipFill>
          <a:blip r:embed="rId2"/>
          <a:srcRect/>
          <a:stretch>
            <a:fillRect/>
          </a:stretch>
        </p:blipFill>
        <p:spPr>
          <a:xfrm>
            <a:off x="13623888" y="2759124"/>
            <a:ext cx="3791870" cy="3791870"/>
          </a:xfrm>
          <a:prstGeom prst="rect">
            <a:avLst/>
          </a:prstGeom>
        </p:spPr>
      </p:pic>
      <p:grpSp>
        <p:nvGrpSpPr>
          <p:cNvPr id="9" name="Group 9"/>
          <p:cNvGrpSpPr/>
          <p:nvPr/>
        </p:nvGrpSpPr>
        <p:grpSpPr>
          <a:xfrm>
            <a:off x="7156238" y="2203138"/>
            <a:ext cx="3975523" cy="5611378"/>
            <a:chOff x="0" y="0"/>
            <a:chExt cx="1047051" cy="1477894"/>
          </a:xfrm>
        </p:grpSpPr>
        <p:sp>
          <p:nvSpPr>
            <p:cNvPr id="10" name="Freeform 10"/>
            <p:cNvSpPr/>
            <p:nvPr/>
          </p:nvSpPr>
          <p:spPr>
            <a:xfrm>
              <a:off x="0" y="0"/>
              <a:ext cx="1047051" cy="1477894"/>
            </a:xfrm>
            <a:custGeom>
              <a:avLst/>
              <a:gdLst/>
              <a:ahLst/>
              <a:cxnLst/>
              <a:rect l="l" t="t" r="r" b="b"/>
              <a:pathLst>
                <a:path w="1047051" h="1477894">
                  <a:moveTo>
                    <a:pt x="116844" y="0"/>
                  </a:moveTo>
                  <a:lnTo>
                    <a:pt x="930207" y="0"/>
                  </a:lnTo>
                  <a:cubicBezTo>
                    <a:pt x="961196" y="0"/>
                    <a:pt x="990916" y="12310"/>
                    <a:pt x="1012829" y="34223"/>
                  </a:cubicBezTo>
                  <a:cubicBezTo>
                    <a:pt x="1034741" y="56135"/>
                    <a:pt x="1047051" y="85855"/>
                    <a:pt x="1047051" y="116844"/>
                  </a:cubicBezTo>
                  <a:lnTo>
                    <a:pt x="1047051" y="1361050"/>
                  </a:lnTo>
                  <a:cubicBezTo>
                    <a:pt x="1047051" y="1392039"/>
                    <a:pt x="1034741" y="1421758"/>
                    <a:pt x="1012829" y="1443671"/>
                  </a:cubicBezTo>
                  <a:cubicBezTo>
                    <a:pt x="990916" y="1465583"/>
                    <a:pt x="961196" y="1477894"/>
                    <a:pt x="930207" y="1477894"/>
                  </a:cubicBezTo>
                  <a:lnTo>
                    <a:pt x="116844" y="1477894"/>
                  </a:lnTo>
                  <a:cubicBezTo>
                    <a:pt x="85855" y="1477894"/>
                    <a:pt x="56135" y="1465583"/>
                    <a:pt x="34223" y="1443671"/>
                  </a:cubicBezTo>
                  <a:cubicBezTo>
                    <a:pt x="12310" y="1421758"/>
                    <a:pt x="0" y="1392039"/>
                    <a:pt x="0" y="1361050"/>
                  </a:cubicBezTo>
                  <a:lnTo>
                    <a:pt x="0" y="116844"/>
                  </a:lnTo>
                  <a:cubicBezTo>
                    <a:pt x="0" y="85855"/>
                    <a:pt x="12310" y="56135"/>
                    <a:pt x="34223" y="34223"/>
                  </a:cubicBezTo>
                  <a:cubicBezTo>
                    <a:pt x="56135" y="12310"/>
                    <a:pt x="85855" y="0"/>
                    <a:pt x="116844" y="0"/>
                  </a:cubicBezTo>
                  <a:close/>
                </a:path>
              </a:pathLst>
            </a:custGeom>
            <a:solidFill>
              <a:srgbClr val="474747"/>
            </a:solidFill>
          </p:spPr>
        </p:sp>
        <p:sp>
          <p:nvSpPr>
            <p:cNvPr id="11" name="TextBox 11"/>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pic>
        <p:nvPicPr>
          <p:cNvPr id="12" name="Picture 12"/>
          <p:cNvPicPr>
            <a:picLocks noChangeAspect="1"/>
          </p:cNvPicPr>
          <p:nvPr/>
        </p:nvPicPr>
        <p:blipFill>
          <a:blip r:embed="rId3"/>
          <a:srcRect t="25486" b="11342"/>
          <a:stretch>
            <a:fillRect/>
          </a:stretch>
        </p:blipFill>
        <p:spPr>
          <a:xfrm>
            <a:off x="564924" y="3053635"/>
            <a:ext cx="4480093" cy="4243129"/>
          </a:xfrm>
          <a:prstGeom prst="rect">
            <a:avLst/>
          </a:prstGeom>
        </p:spPr>
      </p:pic>
      <p:sp>
        <p:nvSpPr>
          <p:cNvPr id="13" name="TextBox 13"/>
          <p:cNvSpPr txBox="1"/>
          <p:nvPr/>
        </p:nvSpPr>
        <p:spPr>
          <a:xfrm>
            <a:off x="677195" y="1553723"/>
            <a:ext cx="4255552" cy="508254"/>
          </a:xfrm>
          <a:prstGeom prst="rect">
            <a:avLst/>
          </a:prstGeom>
        </p:spPr>
        <p:txBody>
          <a:bodyPr lIns="0" tIns="0" rIns="0" bIns="0" rtlCol="0" anchor="t">
            <a:spAutoFit/>
          </a:bodyPr>
          <a:lstStyle/>
          <a:p>
            <a:pPr algn="ctr">
              <a:lnSpc>
                <a:spcPts val="3977"/>
              </a:lnSpc>
            </a:pPr>
            <a:r>
              <a:rPr lang="en-US" sz="3399">
                <a:solidFill>
                  <a:srgbClr val="000000"/>
                </a:solidFill>
                <a:latin typeface="Baloo"/>
              </a:rPr>
              <a:t>468 landmark points</a:t>
            </a:r>
          </a:p>
        </p:txBody>
      </p:sp>
      <p:sp>
        <p:nvSpPr>
          <p:cNvPr id="14" name="TextBox 14"/>
          <p:cNvSpPr txBox="1"/>
          <p:nvPr/>
        </p:nvSpPr>
        <p:spPr>
          <a:xfrm>
            <a:off x="11096592" y="3961077"/>
            <a:ext cx="2600325" cy="2095500"/>
          </a:xfrm>
          <a:prstGeom prst="rect">
            <a:avLst/>
          </a:prstGeom>
        </p:spPr>
        <p:txBody>
          <a:bodyPr lIns="0" tIns="0" rIns="0" bIns="0" rtlCol="0" anchor="t">
            <a:spAutoFit/>
          </a:bodyPr>
          <a:lstStyle/>
          <a:p>
            <a:pPr algn="ctr">
              <a:lnSpc>
                <a:spcPts val="3360"/>
              </a:lnSpc>
            </a:pPr>
            <a:r>
              <a:rPr lang="en-US" sz="2800">
                <a:solidFill>
                  <a:srgbClr val="7D8AAB"/>
                </a:solidFill>
                <a:latin typeface="Athiti SemiBold Bold"/>
              </a:rPr>
              <a:t>Delaunay Triangulation </a:t>
            </a:r>
          </a:p>
          <a:p>
            <a:pPr algn="ctr">
              <a:lnSpc>
                <a:spcPts val="3360"/>
              </a:lnSpc>
            </a:pPr>
            <a:r>
              <a:rPr lang="en-US" sz="2800">
                <a:solidFill>
                  <a:srgbClr val="7D8AAB"/>
                </a:solidFill>
                <a:latin typeface="Athiti SemiBold Bold"/>
              </a:rPr>
              <a:t>+</a:t>
            </a:r>
          </a:p>
          <a:p>
            <a:pPr algn="ctr">
              <a:lnSpc>
                <a:spcPts val="3360"/>
              </a:lnSpc>
            </a:pPr>
            <a:r>
              <a:rPr lang="en-US" sz="2800">
                <a:solidFill>
                  <a:srgbClr val="7D8AAB"/>
                </a:solidFill>
                <a:latin typeface="Athiti SemiBold Bold"/>
              </a:rPr>
              <a:t>Affine Transform</a:t>
            </a:r>
          </a:p>
        </p:txBody>
      </p:sp>
      <p:sp>
        <p:nvSpPr>
          <p:cNvPr id="15" name="TextBox 15"/>
          <p:cNvSpPr txBox="1"/>
          <p:nvPr/>
        </p:nvSpPr>
        <p:spPr>
          <a:xfrm>
            <a:off x="14135689" y="1553723"/>
            <a:ext cx="2768269" cy="508254"/>
          </a:xfrm>
          <a:prstGeom prst="rect">
            <a:avLst/>
          </a:prstGeom>
        </p:spPr>
        <p:txBody>
          <a:bodyPr lIns="0" tIns="0" rIns="0" bIns="0" rtlCol="0" anchor="t">
            <a:spAutoFit/>
          </a:bodyPr>
          <a:lstStyle/>
          <a:p>
            <a:pPr algn="ctr">
              <a:lnSpc>
                <a:spcPts val="3977"/>
              </a:lnSpc>
            </a:pPr>
            <a:r>
              <a:rPr lang="en-US" sz="3399">
                <a:solidFill>
                  <a:srgbClr val="000000"/>
                </a:solidFill>
                <a:latin typeface="Baloo"/>
              </a:rPr>
              <a:t>Texture</a:t>
            </a:r>
          </a:p>
        </p:txBody>
      </p:sp>
      <p:pic>
        <p:nvPicPr>
          <p:cNvPr id="16" name="Picture 16"/>
          <p:cNvPicPr>
            <a:picLocks noChangeAspect="1"/>
          </p:cNvPicPr>
          <p:nvPr/>
        </p:nvPicPr>
        <p:blipFill>
          <a:blip r:embed="rId4"/>
          <a:srcRect/>
          <a:stretch>
            <a:fillRect/>
          </a:stretch>
        </p:blipFill>
        <p:spPr>
          <a:xfrm>
            <a:off x="7191408" y="3053635"/>
            <a:ext cx="3905184" cy="4179731"/>
          </a:xfrm>
          <a:prstGeom prst="rect">
            <a:avLst/>
          </a:prstGeom>
        </p:spPr>
      </p:pic>
      <p:sp>
        <p:nvSpPr>
          <p:cNvPr id="17" name="TextBox 17"/>
          <p:cNvSpPr txBox="1"/>
          <p:nvPr/>
        </p:nvSpPr>
        <p:spPr>
          <a:xfrm>
            <a:off x="14879112" y="7966916"/>
            <a:ext cx="1281422" cy="508254"/>
          </a:xfrm>
          <a:prstGeom prst="rect">
            <a:avLst/>
          </a:prstGeom>
        </p:spPr>
        <p:txBody>
          <a:bodyPr lIns="0" tIns="0" rIns="0" bIns="0" rtlCol="0" anchor="t">
            <a:spAutoFit/>
          </a:bodyPr>
          <a:lstStyle/>
          <a:p>
            <a:pPr algn="ctr">
              <a:lnSpc>
                <a:spcPts val="3977"/>
              </a:lnSpc>
            </a:pPr>
            <a:r>
              <a:rPr lang="en-US" sz="3399">
                <a:solidFill>
                  <a:srgbClr val="000000"/>
                </a:solidFill>
                <a:latin typeface="Baloo Bold"/>
              </a:rPr>
              <a:t>2D</a:t>
            </a:r>
          </a:p>
        </p:txBody>
      </p:sp>
      <p:sp>
        <p:nvSpPr>
          <p:cNvPr id="18" name="TextBox 18"/>
          <p:cNvSpPr txBox="1"/>
          <p:nvPr/>
        </p:nvSpPr>
        <p:spPr>
          <a:xfrm>
            <a:off x="6371735" y="1553723"/>
            <a:ext cx="5544530" cy="508254"/>
          </a:xfrm>
          <a:prstGeom prst="rect">
            <a:avLst/>
          </a:prstGeom>
        </p:spPr>
        <p:txBody>
          <a:bodyPr lIns="0" tIns="0" rIns="0" bIns="0" rtlCol="0" anchor="t">
            <a:spAutoFit/>
          </a:bodyPr>
          <a:lstStyle/>
          <a:p>
            <a:pPr algn="ctr">
              <a:lnSpc>
                <a:spcPts val="3977"/>
              </a:lnSpc>
            </a:pPr>
            <a:r>
              <a:rPr lang="en-US" sz="3399">
                <a:solidFill>
                  <a:srgbClr val="000000"/>
                </a:solidFill>
                <a:latin typeface="Baloo"/>
              </a:rPr>
              <a:t>Load Canonical face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9603" y="3385698"/>
            <a:ext cx="3271344" cy="3515605"/>
          </a:xfrm>
          <a:prstGeom prst="rect">
            <a:avLst/>
          </a:prstGeom>
        </p:spPr>
      </p:pic>
      <p:grpSp>
        <p:nvGrpSpPr>
          <p:cNvPr id="3" name="Group 3"/>
          <p:cNvGrpSpPr/>
          <p:nvPr/>
        </p:nvGrpSpPr>
        <p:grpSpPr>
          <a:xfrm>
            <a:off x="9144000" y="-181745"/>
            <a:ext cx="9144000" cy="10964506"/>
            <a:chOff x="0" y="0"/>
            <a:chExt cx="2408296" cy="2887771"/>
          </a:xfrm>
        </p:grpSpPr>
        <p:sp>
          <p:nvSpPr>
            <p:cNvPr id="4" name="Freeform 4"/>
            <p:cNvSpPr/>
            <p:nvPr/>
          </p:nvSpPr>
          <p:spPr>
            <a:xfrm>
              <a:off x="0" y="0"/>
              <a:ext cx="2408296" cy="2887771"/>
            </a:xfrm>
            <a:custGeom>
              <a:avLst/>
              <a:gdLst/>
              <a:ahLst/>
              <a:cxnLst/>
              <a:rect l="l" t="t" r="r" b="b"/>
              <a:pathLst>
                <a:path w="2408296" h="2887771">
                  <a:moveTo>
                    <a:pt x="0" y="0"/>
                  </a:moveTo>
                  <a:lnTo>
                    <a:pt x="2408296" y="0"/>
                  </a:lnTo>
                  <a:lnTo>
                    <a:pt x="2408296" y="2887771"/>
                  </a:lnTo>
                  <a:lnTo>
                    <a:pt x="0" y="2887771"/>
                  </a:lnTo>
                  <a:close/>
                </a:path>
              </a:pathLst>
            </a:custGeom>
            <a:solidFill>
              <a:srgbClr val="D8A1A6"/>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380"/>
                </a:lnSpc>
              </a:pPr>
              <a:endParaRPr/>
            </a:p>
          </p:txBody>
        </p:sp>
      </p:grpSp>
      <p:pic>
        <p:nvPicPr>
          <p:cNvPr id="6" name="Picture 6"/>
          <p:cNvPicPr>
            <a:picLocks noChangeAspect="1"/>
          </p:cNvPicPr>
          <p:nvPr/>
        </p:nvPicPr>
        <p:blipFill>
          <a:blip r:embed="rId3"/>
          <a:srcRect/>
          <a:stretch>
            <a:fillRect/>
          </a:stretch>
        </p:blipFill>
        <p:spPr>
          <a:xfrm>
            <a:off x="5214647" y="3385698"/>
            <a:ext cx="3353346" cy="3515605"/>
          </a:xfrm>
          <a:prstGeom prst="rect">
            <a:avLst/>
          </a:prstGeom>
        </p:spPr>
      </p:pic>
      <p:pic>
        <p:nvPicPr>
          <p:cNvPr id="7" name="Picture 7"/>
          <p:cNvPicPr>
            <a:picLocks noChangeAspect="1"/>
          </p:cNvPicPr>
          <p:nvPr/>
        </p:nvPicPr>
        <p:blipFill>
          <a:blip r:embed="rId4"/>
          <a:srcRect/>
          <a:stretch>
            <a:fillRect/>
          </a:stretch>
        </p:blipFill>
        <p:spPr>
          <a:xfrm>
            <a:off x="10927996" y="4157827"/>
            <a:ext cx="2097441" cy="1855428"/>
          </a:xfrm>
          <a:prstGeom prst="rect">
            <a:avLst/>
          </a:prstGeom>
        </p:spPr>
      </p:pic>
      <p:pic>
        <p:nvPicPr>
          <p:cNvPr id="8" name="Picture 8"/>
          <p:cNvPicPr>
            <a:picLocks noChangeAspect="1"/>
          </p:cNvPicPr>
          <p:nvPr/>
        </p:nvPicPr>
        <p:blipFill>
          <a:blip r:embed="rId5"/>
          <a:srcRect t="4924" b="4924"/>
          <a:stretch>
            <a:fillRect/>
          </a:stretch>
        </p:blipFill>
        <p:spPr>
          <a:xfrm>
            <a:off x="14754588" y="4157827"/>
            <a:ext cx="1879166" cy="1855428"/>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20226" y="7159611"/>
            <a:ext cx="2867922" cy="171553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82039" y="6901302"/>
            <a:ext cx="2867922" cy="1715539"/>
          </a:xfrm>
          <a:prstGeom prst="rect">
            <a:avLst/>
          </a:prstGeom>
        </p:spPr>
      </p:pic>
      <p:sp>
        <p:nvSpPr>
          <p:cNvPr id="11" name="TextBox 11"/>
          <p:cNvSpPr txBox="1"/>
          <p:nvPr/>
        </p:nvSpPr>
        <p:spPr>
          <a:xfrm>
            <a:off x="1028700" y="1808880"/>
            <a:ext cx="6850975" cy="768985"/>
          </a:xfrm>
          <a:prstGeom prst="rect">
            <a:avLst/>
          </a:prstGeom>
        </p:spPr>
        <p:txBody>
          <a:bodyPr lIns="0" tIns="0" rIns="0" bIns="0" rtlCol="0" anchor="t">
            <a:spAutoFit/>
          </a:bodyPr>
          <a:lstStyle/>
          <a:p>
            <a:pPr algn="ctr">
              <a:lnSpc>
                <a:spcPts val="6109"/>
              </a:lnSpc>
              <a:spcBef>
                <a:spcPct val="0"/>
              </a:spcBef>
            </a:pPr>
            <a:r>
              <a:rPr lang="en-US" sz="4699">
                <a:solidFill>
                  <a:srgbClr val="D8A1A6"/>
                </a:solidFill>
                <a:latin typeface="Maven Pro Bold"/>
              </a:rPr>
              <a:t>Delaunay Triangulation </a:t>
            </a:r>
          </a:p>
        </p:txBody>
      </p:sp>
      <p:sp>
        <p:nvSpPr>
          <p:cNvPr id="12" name="TextBox 12"/>
          <p:cNvSpPr txBox="1"/>
          <p:nvPr/>
        </p:nvSpPr>
        <p:spPr>
          <a:xfrm>
            <a:off x="10526256" y="1773320"/>
            <a:ext cx="6379488" cy="804545"/>
          </a:xfrm>
          <a:prstGeom prst="rect">
            <a:avLst/>
          </a:prstGeom>
        </p:spPr>
        <p:txBody>
          <a:bodyPr lIns="0" tIns="0" rIns="0" bIns="0" rtlCol="0" anchor="t">
            <a:spAutoFit/>
          </a:bodyPr>
          <a:lstStyle/>
          <a:p>
            <a:pPr algn="ctr">
              <a:lnSpc>
                <a:spcPts val="6580"/>
              </a:lnSpc>
            </a:pPr>
            <a:r>
              <a:rPr lang="en-US" sz="4700">
                <a:solidFill>
                  <a:srgbClr val="FFFFFF"/>
                </a:solidFill>
                <a:latin typeface="Maven Pro Bold"/>
              </a:rPr>
              <a:t>Affine Transformation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0"/>
            <a:ext cx="3468258" cy="3089052"/>
          </a:xfrm>
          <a:prstGeom prst="rect">
            <a:avLst/>
          </a:prstGeom>
        </p:spPr>
      </p:pic>
      <p:pic>
        <p:nvPicPr>
          <p:cNvPr id="3" name="Picture 3"/>
          <p:cNvPicPr>
            <a:picLocks noChangeAspect="1"/>
          </p:cNvPicPr>
          <p:nvPr/>
        </p:nvPicPr>
        <p:blipFill>
          <a:blip r:embed="rId4"/>
          <a:srcRect/>
          <a:stretch>
            <a:fillRect/>
          </a:stretch>
        </p:blipFill>
        <p:spPr>
          <a:xfrm>
            <a:off x="2250941" y="2421304"/>
            <a:ext cx="4644196" cy="5801388"/>
          </a:xfrm>
          <a:prstGeom prst="rect">
            <a:avLst/>
          </a:prstGeom>
        </p:spPr>
      </p:pic>
      <p:pic>
        <p:nvPicPr>
          <p:cNvPr id="4" name="Picture 4"/>
          <p:cNvPicPr>
            <a:picLocks noChangeAspect="1"/>
          </p:cNvPicPr>
          <p:nvPr/>
        </p:nvPicPr>
        <p:blipFill>
          <a:blip r:embed="rId5"/>
          <a:srcRect/>
          <a:stretch>
            <a:fillRect/>
          </a:stretch>
        </p:blipFill>
        <p:spPr>
          <a:xfrm>
            <a:off x="10867004" y="2467488"/>
            <a:ext cx="4264813" cy="5755204"/>
          </a:xfrm>
          <a:prstGeom prst="rect">
            <a:avLst/>
          </a:prstGeom>
        </p:spPr>
      </p:pic>
      <p:sp>
        <p:nvSpPr>
          <p:cNvPr id="5" name="TextBox 5"/>
          <p:cNvSpPr txBox="1"/>
          <p:nvPr/>
        </p:nvSpPr>
        <p:spPr>
          <a:xfrm>
            <a:off x="3711987" y="8463684"/>
            <a:ext cx="1722104" cy="582930"/>
          </a:xfrm>
          <a:prstGeom prst="rect">
            <a:avLst/>
          </a:prstGeom>
        </p:spPr>
        <p:txBody>
          <a:bodyPr lIns="0" tIns="0" rIns="0" bIns="0" rtlCol="0" anchor="t">
            <a:spAutoFit/>
          </a:bodyPr>
          <a:lstStyle/>
          <a:p>
            <a:pPr>
              <a:lnSpc>
                <a:spcPts val="4680"/>
              </a:lnSpc>
            </a:pPr>
            <a:r>
              <a:rPr lang="en-US" sz="3600">
                <a:solidFill>
                  <a:srgbClr val="000000"/>
                </a:solidFill>
                <a:latin typeface="Baloo"/>
              </a:rPr>
              <a:t>source</a:t>
            </a:r>
          </a:p>
        </p:txBody>
      </p:sp>
      <p:sp>
        <p:nvSpPr>
          <p:cNvPr id="6" name="TextBox 6"/>
          <p:cNvSpPr txBox="1"/>
          <p:nvPr/>
        </p:nvSpPr>
        <p:spPr>
          <a:xfrm>
            <a:off x="11709979" y="8675370"/>
            <a:ext cx="2578862" cy="582930"/>
          </a:xfrm>
          <a:prstGeom prst="rect">
            <a:avLst/>
          </a:prstGeom>
        </p:spPr>
        <p:txBody>
          <a:bodyPr lIns="0" tIns="0" rIns="0" bIns="0" rtlCol="0" anchor="t">
            <a:spAutoFit/>
          </a:bodyPr>
          <a:lstStyle/>
          <a:p>
            <a:pPr>
              <a:lnSpc>
                <a:spcPts val="4680"/>
              </a:lnSpc>
            </a:pPr>
            <a:r>
              <a:rPr lang="en-US" sz="3600">
                <a:solidFill>
                  <a:srgbClr val="000000"/>
                </a:solidFill>
                <a:latin typeface="Baloo"/>
              </a:rPr>
              <a:t>destination</a:t>
            </a:r>
          </a:p>
        </p:txBody>
      </p:sp>
      <p:sp>
        <p:nvSpPr>
          <p:cNvPr id="7" name="TextBox 7"/>
          <p:cNvSpPr txBox="1"/>
          <p:nvPr/>
        </p:nvSpPr>
        <p:spPr>
          <a:xfrm>
            <a:off x="6179299" y="554404"/>
            <a:ext cx="5929402" cy="1371600"/>
          </a:xfrm>
          <a:prstGeom prst="rect">
            <a:avLst/>
          </a:prstGeom>
        </p:spPr>
        <p:txBody>
          <a:bodyPr lIns="0" tIns="0" rIns="0" bIns="0" rtlCol="0" anchor="t">
            <a:spAutoFit/>
          </a:bodyPr>
          <a:lstStyle/>
          <a:p>
            <a:pPr>
              <a:lnSpc>
                <a:spcPts val="10800"/>
              </a:lnSpc>
            </a:pPr>
            <a:r>
              <a:rPr lang="en-US" sz="9000">
                <a:solidFill>
                  <a:srgbClr val="000000"/>
                </a:solidFill>
                <a:latin typeface="Baloo"/>
              </a:rPr>
              <a:t>FACE SWAP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CCF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6157" y="2973051"/>
            <a:ext cx="4340897" cy="4340897"/>
          </a:xfrm>
          <a:prstGeom prst="rect">
            <a:avLst/>
          </a:prstGeom>
        </p:spPr>
      </p:pic>
      <p:pic>
        <p:nvPicPr>
          <p:cNvPr id="3" name="Picture 3"/>
          <p:cNvPicPr>
            <a:picLocks noChangeAspect="1"/>
          </p:cNvPicPr>
          <p:nvPr/>
        </p:nvPicPr>
        <p:blipFill>
          <a:blip r:embed="rId3"/>
          <a:srcRect/>
          <a:stretch>
            <a:fillRect/>
          </a:stretch>
        </p:blipFill>
        <p:spPr>
          <a:xfrm>
            <a:off x="12619374" y="3105034"/>
            <a:ext cx="4076933" cy="4076933"/>
          </a:xfrm>
          <a:prstGeom prst="rect">
            <a:avLst/>
          </a:prstGeom>
        </p:spPr>
      </p:pic>
      <p:pic>
        <p:nvPicPr>
          <p:cNvPr id="4" name="Picture 4"/>
          <p:cNvPicPr>
            <a:picLocks noChangeAspect="1"/>
          </p:cNvPicPr>
          <p:nvPr/>
        </p:nvPicPr>
        <p:blipFill>
          <a:blip r:embed="rId4"/>
          <a:srcRect/>
          <a:stretch>
            <a:fillRect/>
          </a:stretch>
        </p:blipFill>
        <p:spPr>
          <a:xfrm rot="-10800000">
            <a:off x="6973551" y="2973051"/>
            <a:ext cx="4340897" cy="4340897"/>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V="1">
            <a:off x="4370938" y="7548120"/>
            <a:ext cx="3854914" cy="171018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V="1">
            <a:off x="10100648" y="7548120"/>
            <a:ext cx="3854914" cy="17101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CCFC7"/>
        </a:solidFill>
        <a:effectLst/>
      </p:bgPr>
    </p:bg>
    <p:spTree>
      <p:nvGrpSpPr>
        <p:cNvPr id="1" name=""/>
        <p:cNvGrpSpPr/>
        <p:nvPr/>
      </p:nvGrpSpPr>
      <p:grpSpPr>
        <a:xfrm>
          <a:off x="0" y="0"/>
          <a:ext cx="0" cy="0"/>
          <a:chOff x="0" y="0"/>
          <a:chExt cx="0" cy="0"/>
        </a:xfrm>
      </p:grpSpPr>
      <p:grpSp>
        <p:nvGrpSpPr>
          <p:cNvPr id="2" name="Group 2"/>
          <p:cNvGrpSpPr/>
          <p:nvPr/>
        </p:nvGrpSpPr>
        <p:grpSpPr>
          <a:xfrm>
            <a:off x="1025786" y="1969208"/>
            <a:ext cx="4364393" cy="6348583"/>
            <a:chOff x="0" y="0"/>
            <a:chExt cx="1329580" cy="1934049"/>
          </a:xfrm>
        </p:grpSpPr>
        <p:sp>
          <p:nvSpPr>
            <p:cNvPr id="3" name="Freeform 3"/>
            <p:cNvSpPr/>
            <p:nvPr/>
          </p:nvSpPr>
          <p:spPr>
            <a:xfrm>
              <a:off x="0" y="0"/>
              <a:ext cx="1329580" cy="1934049"/>
            </a:xfrm>
            <a:custGeom>
              <a:avLst/>
              <a:gdLst/>
              <a:ahLst/>
              <a:cxnLst/>
              <a:rect l="l" t="t" r="r" b="b"/>
              <a:pathLst>
                <a:path w="1329580" h="1934049">
                  <a:moveTo>
                    <a:pt x="90468" y="0"/>
                  </a:moveTo>
                  <a:lnTo>
                    <a:pt x="1239112" y="0"/>
                  </a:lnTo>
                  <a:cubicBezTo>
                    <a:pt x="1263106" y="0"/>
                    <a:pt x="1286117" y="9531"/>
                    <a:pt x="1303083" y="26497"/>
                  </a:cubicBezTo>
                  <a:cubicBezTo>
                    <a:pt x="1320049" y="43464"/>
                    <a:pt x="1329580" y="66474"/>
                    <a:pt x="1329580" y="90468"/>
                  </a:cubicBezTo>
                  <a:lnTo>
                    <a:pt x="1329580" y="1843581"/>
                  </a:lnTo>
                  <a:cubicBezTo>
                    <a:pt x="1329580" y="1867575"/>
                    <a:pt x="1320049" y="1890586"/>
                    <a:pt x="1303083" y="1907552"/>
                  </a:cubicBezTo>
                  <a:cubicBezTo>
                    <a:pt x="1286117" y="1924518"/>
                    <a:pt x="1263106" y="1934049"/>
                    <a:pt x="1239112" y="1934049"/>
                  </a:cubicBezTo>
                  <a:lnTo>
                    <a:pt x="90468" y="1934049"/>
                  </a:lnTo>
                  <a:cubicBezTo>
                    <a:pt x="66474" y="1934049"/>
                    <a:pt x="43464" y="1924518"/>
                    <a:pt x="26497" y="1907552"/>
                  </a:cubicBezTo>
                  <a:cubicBezTo>
                    <a:pt x="9531" y="1890586"/>
                    <a:pt x="0" y="1867575"/>
                    <a:pt x="0" y="1843581"/>
                  </a:cubicBezTo>
                  <a:lnTo>
                    <a:pt x="0" y="90468"/>
                  </a:lnTo>
                  <a:cubicBezTo>
                    <a:pt x="0" y="66474"/>
                    <a:pt x="9531" y="43464"/>
                    <a:pt x="26497" y="26497"/>
                  </a:cubicBezTo>
                  <a:cubicBezTo>
                    <a:pt x="43464" y="9531"/>
                    <a:pt x="66474" y="0"/>
                    <a:pt x="90468" y="0"/>
                  </a:cubicBezTo>
                  <a:close/>
                </a:path>
              </a:pathLst>
            </a:custGeom>
            <a:solidFill>
              <a:srgbClr val="D8A1A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336679" y="2270310"/>
            <a:ext cx="3742606" cy="3865363"/>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32717" t="-25569" r="-134619" b="-74341"/>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8" name="Group 8"/>
          <p:cNvGrpSpPr/>
          <p:nvPr/>
        </p:nvGrpSpPr>
        <p:grpSpPr>
          <a:xfrm>
            <a:off x="6958889" y="1969208"/>
            <a:ext cx="4364393" cy="4467566"/>
            <a:chOff x="0" y="0"/>
            <a:chExt cx="1329580" cy="1361011"/>
          </a:xfrm>
        </p:grpSpPr>
        <p:sp>
          <p:nvSpPr>
            <p:cNvPr id="9" name="Freeform 9"/>
            <p:cNvSpPr/>
            <p:nvPr/>
          </p:nvSpPr>
          <p:spPr>
            <a:xfrm>
              <a:off x="0" y="0"/>
              <a:ext cx="1329580" cy="1361011"/>
            </a:xfrm>
            <a:custGeom>
              <a:avLst/>
              <a:gdLst/>
              <a:ahLst/>
              <a:cxnLst/>
              <a:rect l="l" t="t" r="r" b="b"/>
              <a:pathLst>
                <a:path w="1329580" h="1361011">
                  <a:moveTo>
                    <a:pt x="90468" y="0"/>
                  </a:moveTo>
                  <a:lnTo>
                    <a:pt x="1239112" y="0"/>
                  </a:lnTo>
                  <a:cubicBezTo>
                    <a:pt x="1263106" y="0"/>
                    <a:pt x="1286117" y="9531"/>
                    <a:pt x="1303083" y="26497"/>
                  </a:cubicBezTo>
                  <a:cubicBezTo>
                    <a:pt x="1320049" y="43464"/>
                    <a:pt x="1329580" y="66474"/>
                    <a:pt x="1329580" y="90468"/>
                  </a:cubicBezTo>
                  <a:lnTo>
                    <a:pt x="1329580" y="1270543"/>
                  </a:lnTo>
                  <a:cubicBezTo>
                    <a:pt x="1329580" y="1294537"/>
                    <a:pt x="1320049" y="1317548"/>
                    <a:pt x="1303083" y="1334514"/>
                  </a:cubicBezTo>
                  <a:cubicBezTo>
                    <a:pt x="1286117" y="1351480"/>
                    <a:pt x="1263106" y="1361011"/>
                    <a:pt x="1239112" y="1361011"/>
                  </a:cubicBezTo>
                  <a:lnTo>
                    <a:pt x="90468" y="1361011"/>
                  </a:lnTo>
                  <a:cubicBezTo>
                    <a:pt x="66474" y="1361011"/>
                    <a:pt x="43464" y="1351480"/>
                    <a:pt x="26497" y="1334514"/>
                  </a:cubicBezTo>
                  <a:cubicBezTo>
                    <a:pt x="9531" y="1317548"/>
                    <a:pt x="0" y="1294537"/>
                    <a:pt x="0" y="1270543"/>
                  </a:cubicBezTo>
                  <a:lnTo>
                    <a:pt x="0" y="90468"/>
                  </a:lnTo>
                  <a:cubicBezTo>
                    <a:pt x="0" y="66474"/>
                    <a:pt x="9531" y="43464"/>
                    <a:pt x="26497" y="26497"/>
                  </a:cubicBezTo>
                  <a:cubicBezTo>
                    <a:pt x="43464" y="9531"/>
                    <a:pt x="66474" y="0"/>
                    <a:pt x="90468" y="0"/>
                  </a:cubicBezTo>
                  <a:close/>
                </a:path>
              </a:pathLst>
            </a:custGeom>
            <a:solidFill>
              <a:srgbClr val="D8A1A6"/>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7269783" y="2282202"/>
            <a:ext cx="3742606" cy="3865363"/>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48170" r="-41451" b="-3195"/>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4" name="Group 14"/>
          <p:cNvGrpSpPr/>
          <p:nvPr/>
        </p:nvGrpSpPr>
        <p:grpSpPr>
          <a:xfrm>
            <a:off x="12894907" y="1969208"/>
            <a:ext cx="4364393" cy="6348583"/>
            <a:chOff x="0" y="0"/>
            <a:chExt cx="1329580" cy="1934049"/>
          </a:xfrm>
        </p:grpSpPr>
        <p:sp>
          <p:nvSpPr>
            <p:cNvPr id="15" name="Freeform 15"/>
            <p:cNvSpPr/>
            <p:nvPr/>
          </p:nvSpPr>
          <p:spPr>
            <a:xfrm>
              <a:off x="0" y="0"/>
              <a:ext cx="1329580" cy="1934049"/>
            </a:xfrm>
            <a:custGeom>
              <a:avLst/>
              <a:gdLst/>
              <a:ahLst/>
              <a:cxnLst/>
              <a:rect l="l" t="t" r="r" b="b"/>
              <a:pathLst>
                <a:path w="1329580" h="1934049">
                  <a:moveTo>
                    <a:pt x="90468" y="0"/>
                  </a:moveTo>
                  <a:lnTo>
                    <a:pt x="1239112" y="0"/>
                  </a:lnTo>
                  <a:cubicBezTo>
                    <a:pt x="1263106" y="0"/>
                    <a:pt x="1286117" y="9531"/>
                    <a:pt x="1303083" y="26497"/>
                  </a:cubicBezTo>
                  <a:cubicBezTo>
                    <a:pt x="1320049" y="43464"/>
                    <a:pt x="1329580" y="66474"/>
                    <a:pt x="1329580" y="90468"/>
                  </a:cubicBezTo>
                  <a:lnTo>
                    <a:pt x="1329580" y="1843581"/>
                  </a:lnTo>
                  <a:cubicBezTo>
                    <a:pt x="1329580" y="1867575"/>
                    <a:pt x="1320049" y="1890586"/>
                    <a:pt x="1303083" y="1907552"/>
                  </a:cubicBezTo>
                  <a:cubicBezTo>
                    <a:pt x="1286117" y="1924518"/>
                    <a:pt x="1263106" y="1934049"/>
                    <a:pt x="1239112" y="1934049"/>
                  </a:cubicBezTo>
                  <a:lnTo>
                    <a:pt x="90468" y="1934049"/>
                  </a:lnTo>
                  <a:cubicBezTo>
                    <a:pt x="66474" y="1934049"/>
                    <a:pt x="43464" y="1924518"/>
                    <a:pt x="26497" y="1907552"/>
                  </a:cubicBezTo>
                  <a:cubicBezTo>
                    <a:pt x="9531" y="1890586"/>
                    <a:pt x="0" y="1867575"/>
                    <a:pt x="0" y="1843581"/>
                  </a:cubicBezTo>
                  <a:lnTo>
                    <a:pt x="0" y="90468"/>
                  </a:lnTo>
                  <a:cubicBezTo>
                    <a:pt x="0" y="66474"/>
                    <a:pt x="9531" y="43464"/>
                    <a:pt x="26497" y="26497"/>
                  </a:cubicBezTo>
                  <a:cubicBezTo>
                    <a:pt x="43464" y="9531"/>
                    <a:pt x="66474" y="0"/>
                    <a:pt x="90468" y="0"/>
                  </a:cubicBezTo>
                  <a:close/>
                </a:path>
              </a:pathLst>
            </a:custGeom>
            <a:solidFill>
              <a:srgbClr val="D8A1A6"/>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7" name="Group 17"/>
          <p:cNvGrpSpPr>
            <a:grpSpLocks noChangeAspect="1"/>
          </p:cNvGrpSpPr>
          <p:nvPr/>
        </p:nvGrpSpPr>
        <p:grpSpPr>
          <a:xfrm>
            <a:off x="13247266" y="2270310"/>
            <a:ext cx="3742606" cy="3865363"/>
            <a:chOff x="0" y="0"/>
            <a:chExt cx="6350000" cy="6558280"/>
          </a:xfrm>
        </p:grpSpPr>
        <p:sp>
          <p:nvSpPr>
            <p:cNvPr id="18" name="Freeform 1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58280" r="-45439" b="-10868"/>
              </a:stretch>
            </a:blipFill>
          </p:spPr>
        </p:sp>
        <p:sp>
          <p:nvSpPr>
            <p:cNvPr id="19" name="Freeform 1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20" name="TextBox 20"/>
          <p:cNvSpPr txBox="1"/>
          <p:nvPr/>
        </p:nvSpPr>
        <p:spPr>
          <a:xfrm>
            <a:off x="1434525" y="6398675"/>
            <a:ext cx="3546915" cy="1179780"/>
          </a:xfrm>
          <a:prstGeom prst="rect">
            <a:avLst/>
          </a:prstGeom>
        </p:spPr>
        <p:txBody>
          <a:bodyPr lIns="0" tIns="0" rIns="0" bIns="0" rtlCol="0" anchor="t">
            <a:spAutoFit/>
          </a:bodyPr>
          <a:lstStyle/>
          <a:p>
            <a:pPr algn="ctr">
              <a:lnSpc>
                <a:spcPts val="3222"/>
              </a:lnSpc>
            </a:pPr>
            <a:r>
              <a:rPr lang="en-US" sz="2301">
                <a:solidFill>
                  <a:srgbClr val="FFFAEF"/>
                </a:solidFill>
                <a:latin typeface="Baloo"/>
              </a:rPr>
              <a:t>Using OpenGL to create the mask and apply it into the face in the frame</a:t>
            </a:r>
          </a:p>
        </p:txBody>
      </p:sp>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23008" y="3663358"/>
            <a:ext cx="1103053" cy="1103053"/>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23749" y="3851784"/>
            <a:ext cx="1170692" cy="702415"/>
          </a:xfrm>
          <a:prstGeom prst="rect">
            <a:avLst/>
          </a:prstGeom>
        </p:spPr>
      </p:pic>
      <p:sp>
        <p:nvSpPr>
          <p:cNvPr id="23" name="TextBox 23"/>
          <p:cNvSpPr txBox="1"/>
          <p:nvPr/>
        </p:nvSpPr>
        <p:spPr>
          <a:xfrm>
            <a:off x="13164335" y="6427250"/>
            <a:ext cx="3825537" cy="1466190"/>
          </a:xfrm>
          <a:prstGeom prst="rect">
            <a:avLst/>
          </a:prstGeom>
        </p:spPr>
        <p:txBody>
          <a:bodyPr lIns="0" tIns="0" rIns="0" bIns="0" rtlCol="0" anchor="t">
            <a:spAutoFit/>
          </a:bodyPr>
          <a:lstStyle/>
          <a:p>
            <a:pPr algn="ctr">
              <a:lnSpc>
                <a:spcPts val="2992"/>
              </a:lnSpc>
              <a:spcBef>
                <a:spcPct val="0"/>
              </a:spcBef>
            </a:pPr>
            <a:r>
              <a:rPr lang="en-US" sz="2301">
                <a:solidFill>
                  <a:srgbClr val="FFFAEF"/>
                </a:solidFill>
                <a:latin typeface="Baloo"/>
              </a:rPr>
              <a:t>Using SeamlessClone to adjust the color of the mask  close to the color of the destination image</a:t>
            </a:r>
          </a:p>
        </p:txBody>
      </p:sp>
    </p:spTree>
    <p:extLst>
      <p:ext uri="{BB962C8B-B14F-4D97-AF65-F5344CB8AC3E}">
        <p14:creationId xmlns:p14="http://schemas.microsoft.com/office/powerpoint/2010/main" val="1436090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a:stretch>
            <a:fillRect/>
          </a:stretch>
        </p:blipFill>
        <p:spPr>
          <a:xfrm>
            <a:off x="1028700" y="2344204"/>
            <a:ext cx="2805385" cy="4975067"/>
          </a:xfrm>
          <a:prstGeom prst="rect">
            <a:avLst/>
          </a:prstGeom>
        </p:spPr>
      </p:pic>
      <p:pic>
        <p:nvPicPr>
          <p:cNvPr id="3" name="Picture 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rcRect/>
          <a:stretch>
            <a:fillRect/>
          </a:stretch>
        </p:blipFill>
        <p:spPr>
          <a:xfrm>
            <a:off x="5213543" y="2344204"/>
            <a:ext cx="2805385" cy="4975067"/>
          </a:xfrm>
          <a:prstGeom prst="rect">
            <a:avLst/>
          </a:prstGeom>
        </p:spPr>
      </p:pic>
      <p:pic>
        <p:nvPicPr>
          <p:cNvPr id="4" name="Picture 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rcRect/>
          <a:stretch>
            <a:fillRect/>
          </a:stretch>
        </p:blipFill>
        <p:spPr>
          <a:xfrm>
            <a:off x="9400053" y="2344204"/>
            <a:ext cx="2805385" cy="4975067"/>
          </a:xfrm>
          <a:prstGeom prst="rect">
            <a:avLst/>
          </a:prstGeom>
        </p:spPr>
      </p:pic>
      <p:pic>
        <p:nvPicPr>
          <p:cNvPr id="5" name="Picture 5">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rcRect/>
          <a:stretch>
            <a:fillRect/>
          </a:stretch>
        </p:blipFill>
        <p:spPr>
          <a:xfrm>
            <a:off x="13349186" y="2344204"/>
            <a:ext cx="2805385" cy="4975067"/>
          </a:xfrm>
          <a:prstGeom prst="rect">
            <a:avLst/>
          </a:prstGeom>
        </p:spPr>
      </p:pic>
      <p:sp>
        <p:nvSpPr>
          <p:cNvPr id="6" name="TextBox 6"/>
          <p:cNvSpPr txBox="1"/>
          <p:nvPr/>
        </p:nvSpPr>
        <p:spPr>
          <a:xfrm>
            <a:off x="2626830" y="516076"/>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Result</a:t>
            </a:r>
          </a:p>
        </p:txBody>
      </p:sp>
      <p:sp>
        <p:nvSpPr>
          <p:cNvPr id="7" name="TextBox 7"/>
          <p:cNvSpPr txBox="1"/>
          <p:nvPr/>
        </p:nvSpPr>
        <p:spPr>
          <a:xfrm>
            <a:off x="1028700" y="7585971"/>
            <a:ext cx="2805385" cy="1193800"/>
          </a:xfrm>
          <a:prstGeom prst="rect">
            <a:avLst/>
          </a:prstGeom>
        </p:spPr>
        <p:txBody>
          <a:bodyPr lIns="0" tIns="0" rIns="0" bIns="0" rtlCol="0" anchor="t">
            <a:spAutoFit/>
          </a:bodyPr>
          <a:lstStyle/>
          <a:p>
            <a:pPr algn="ctr">
              <a:lnSpc>
                <a:spcPts val="4999"/>
              </a:lnSpc>
            </a:pPr>
            <a:r>
              <a:rPr lang="en-US" sz="2499">
                <a:solidFill>
                  <a:srgbClr val="000000"/>
                </a:solidFill>
                <a:latin typeface="Clear Sans Regular"/>
              </a:rPr>
              <a:t>68_facial_landmark</a:t>
            </a:r>
          </a:p>
          <a:p>
            <a:pPr algn="ctr">
              <a:lnSpc>
                <a:spcPts val="4999"/>
              </a:lnSpc>
            </a:pPr>
            <a:r>
              <a:rPr lang="en-US" sz="2499">
                <a:solidFill>
                  <a:srgbClr val="000000"/>
                </a:solidFill>
                <a:latin typeface="Clear Sans Regular"/>
              </a:rPr>
              <a:t>Face Swap</a:t>
            </a:r>
          </a:p>
        </p:txBody>
      </p:sp>
      <p:sp>
        <p:nvSpPr>
          <p:cNvPr id="8" name="TextBox 8"/>
          <p:cNvSpPr txBox="1"/>
          <p:nvPr/>
        </p:nvSpPr>
        <p:spPr>
          <a:xfrm>
            <a:off x="5129846" y="7585971"/>
            <a:ext cx="2972779" cy="1193800"/>
          </a:xfrm>
          <a:prstGeom prst="rect">
            <a:avLst/>
          </a:prstGeom>
        </p:spPr>
        <p:txBody>
          <a:bodyPr lIns="0" tIns="0" rIns="0" bIns="0" rtlCol="0" anchor="t">
            <a:spAutoFit/>
          </a:bodyPr>
          <a:lstStyle/>
          <a:p>
            <a:pPr algn="just">
              <a:lnSpc>
                <a:spcPts val="4999"/>
              </a:lnSpc>
            </a:pPr>
            <a:r>
              <a:rPr lang="en-US" sz="2499">
                <a:solidFill>
                  <a:srgbClr val="000000"/>
                </a:solidFill>
                <a:latin typeface="Clear Sans Regular"/>
              </a:rPr>
              <a:t>81_facial_landmark</a:t>
            </a:r>
          </a:p>
          <a:p>
            <a:pPr algn="just">
              <a:lnSpc>
                <a:spcPts val="4999"/>
              </a:lnSpc>
            </a:pPr>
            <a:r>
              <a:rPr lang="en-US" sz="2499">
                <a:solidFill>
                  <a:srgbClr val="000000"/>
                </a:solidFill>
                <a:latin typeface="Clear Sans Regular"/>
              </a:rPr>
              <a:t>Face Swap Delaunay</a:t>
            </a:r>
          </a:p>
        </p:txBody>
      </p:sp>
      <p:sp>
        <p:nvSpPr>
          <p:cNvPr id="9" name="TextBox 9"/>
          <p:cNvSpPr txBox="1"/>
          <p:nvPr/>
        </p:nvSpPr>
        <p:spPr>
          <a:xfrm>
            <a:off x="9316356" y="7585971"/>
            <a:ext cx="2972779" cy="1193800"/>
          </a:xfrm>
          <a:prstGeom prst="rect">
            <a:avLst/>
          </a:prstGeom>
        </p:spPr>
        <p:txBody>
          <a:bodyPr lIns="0" tIns="0" rIns="0" bIns="0" rtlCol="0" anchor="t">
            <a:spAutoFit/>
          </a:bodyPr>
          <a:lstStyle/>
          <a:p>
            <a:pPr algn="ctr">
              <a:lnSpc>
                <a:spcPts val="4999"/>
              </a:lnSpc>
            </a:pPr>
            <a:r>
              <a:rPr lang="en-US" sz="2499">
                <a:solidFill>
                  <a:srgbClr val="000000"/>
                </a:solidFill>
                <a:latin typeface="Clear Sans Regular"/>
              </a:rPr>
              <a:t>mediapipe</a:t>
            </a:r>
          </a:p>
          <a:p>
            <a:pPr algn="just">
              <a:lnSpc>
                <a:spcPts val="4999"/>
              </a:lnSpc>
            </a:pPr>
            <a:r>
              <a:rPr lang="en-US" sz="2499">
                <a:solidFill>
                  <a:srgbClr val="000000"/>
                </a:solidFill>
                <a:latin typeface="Clear Sans Regular"/>
              </a:rPr>
              <a:t>Face Swap Delaunay</a:t>
            </a:r>
          </a:p>
        </p:txBody>
      </p:sp>
      <p:sp>
        <p:nvSpPr>
          <p:cNvPr id="10" name="TextBox 10"/>
          <p:cNvSpPr txBox="1"/>
          <p:nvPr/>
        </p:nvSpPr>
        <p:spPr>
          <a:xfrm>
            <a:off x="13349186" y="7585971"/>
            <a:ext cx="2972779" cy="1193800"/>
          </a:xfrm>
          <a:prstGeom prst="rect">
            <a:avLst/>
          </a:prstGeom>
        </p:spPr>
        <p:txBody>
          <a:bodyPr lIns="0" tIns="0" rIns="0" bIns="0" rtlCol="0" anchor="t">
            <a:spAutoFit/>
          </a:bodyPr>
          <a:lstStyle/>
          <a:p>
            <a:pPr algn="ctr">
              <a:lnSpc>
                <a:spcPts val="4999"/>
              </a:lnSpc>
            </a:pPr>
            <a:r>
              <a:rPr lang="en-US" sz="2499">
                <a:solidFill>
                  <a:srgbClr val="000000"/>
                </a:solidFill>
                <a:latin typeface="Clear Sans Regular"/>
              </a:rPr>
              <a:t>mediapipe + opengl</a:t>
            </a:r>
          </a:p>
          <a:p>
            <a:pPr algn="just">
              <a:lnSpc>
                <a:spcPts val="4999"/>
              </a:lnSpc>
            </a:pPr>
            <a:r>
              <a:rPr lang="en-US" sz="2499">
                <a:solidFill>
                  <a:srgbClr val="000000"/>
                </a:solidFill>
                <a:latin typeface="Clear Sans Regular"/>
              </a:rPr>
              <a:t>Face Swap Delaunay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 fill="hold"/>
                                        <p:tgtEl>
                                          <p:spTgt spid="2"/>
                                        </p:tgtEl>
                                      </p:cBhvr>
                                    </p:cmd>
                                  </p:childTnLst>
                                </p:cTn>
                              </p:par>
                            </p:childTnLst>
                          </p:cTn>
                        </p:par>
                        <p:par>
                          <p:cTn id="7" fill="hold">
                            <p:stCondLst>
                              <p:cond delay="13000"/>
                            </p:stCondLst>
                            <p:childTnLst>
                              <p:par>
                                <p:cTn id="8" presetID="1" presetClass="mediacall" presetSubtype="0" fill="hold" nodeType="afterEffect">
                                  <p:stCondLst>
                                    <p:cond delay="0"/>
                                  </p:stCondLst>
                                  <p:childTnLst>
                                    <p:cmd type="call" cmd="playFrom(0.0)">
                                      <p:cBhvr>
                                        <p:cTn id="9" dur="13000" fill="hold"/>
                                        <p:tgtEl>
                                          <p:spTgt spid="3"/>
                                        </p:tgtEl>
                                      </p:cBhvr>
                                    </p:cmd>
                                  </p:childTnLst>
                                </p:cTn>
                              </p:par>
                            </p:childTnLst>
                          </p:cTn>
                        </p:par>
                        <p:par>
                          <p:cTn id="10" fill="hold">
                            <p:stCondLst>
                              <p:cond delay="26000"/>
                            </p:stCondLst>
                            <p:childTnLst>
                              <p:par>
                                <p:cTn id="11" presetID="1" presetClass="mediacall" presetSubtype="0" fill="hold" nodeType="afterEffect">
                                  <p:stCondLst>
                                    <p:cond delay="0"/>
                                  </p:stCondLst>
                                  <p:childTnLst>
                                    <p:cmd type="call" cmd="playFrom(0.0)">
                                      <p:cBhvr>
                                        <p:cTn id="12" dur="11042" fill="hold"/>
                                        <p:tgtEl>
                                          <p:spTgt spid="4"/>
                                        </p:tgtEl>
                                      </p:cBhvr>
                                    </p:cmd>
                                  </p:childTnLst>
                                </p:cTn>
                              </p:par>
                            </p:childTnLst>
                          </p:cTn>
                        </p:par>
                        <p:par>
                          <p:cTn id="13" fill="hold">
                            <p:stCondLst>
                              <p:cond delay="37042"/>
                            </p:stCondLst>
                            <p:childTnLst>
                              <p:par>
                                <p:cTn id="14" presetID="1" presetClass="mediacall" presetSubtype="0" fill="hold" nodeType="afterEffect">
                                  <p:stCondLst>
                                    <p:cond delay="0"/>
                                  </p:stCondLst>
                                  <p:childTnLst>
                                    <p:cmd type="call" cmd="playFrom(0.0)">
                                      <p:cBhvr>
                                        <p:cTn id="15" dur="10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6" repeatCount="indefinite"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video>
              <p:cMediaNode vol="100000">
                <p:cTn id="22" repeatCount="indefinite"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video>
              <p:cMediaNode vol="100000">
                <p:cTn id="28" repeatCount="indefinite"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video>
              <p:cMediaNode vol="100000">
                <p:cTn id="34" repeatCount="indefinite" fill="hold" display="0">
                  <p:stCondLst>
                    <p:cond delay="indefinite"/>
                  </p:stCondLst>
                </p:cTn>
                <p:tgtEl>
                  <p:spTgt spid="5"/>
                </p:tgtEl>
              </p:cMediaNode>
            </p:video>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81681">
            <a:off x="4705658" y="5402742"/>
            <a:ext cx="9133702" cy="8617511"/>
          </a:xfrm>
          <a:prstGeom prst="rect">
            <a:avLst/>
          </a:prstGeom>
        </p:spPr>
      </p:pic>
      <p:sp>
        <p:nvSpPr>
          <p:cNvPr id="3" name="TextBox 3"/>
          <p:cNvSpPr txBox="1"/>
          <p:nvPr/>
        </p:nvSpPr>
        <p:spPr>
          <a:xfrm>
            <a:off x="754783" y="4595812"/>
            <a:ext cx="6436125" cy="1095375"/>
          </a:xfrm>
          <a:prstGeom prst="rect">
            <a:avLst/>
          </a:prstGeom>
        </p:spPr>
        <p:txBody>
          <a:bodyPr lIns="0" tIns="0" rIns="0" bIns="0" rtlCol="0" anchor="t">
            <a:spAutoFit/>
          </a:bodyPr>
          <a:lstStyle/>
          <a:p>
            <a:pPr>
              <a:lnSpc>
                <a:spcPts val="8640"/>
              </a:lnSpc>
            </a:pPr>
            <a:r>
              <a:rPr lang="en-US" sz="7200">
                <a:solidFill>
                  <a:srgbClr val="000000"/>
                </a:solidFill>
                <a:latin typeface="Baloo"/>
              </a:rPr>
              <a:t>Comparison</a:t>
            </a:r>
          </a:p>
        </p:txBody>
      </p:sp>
      <p:grpSp>
        <p:nvGrpSpPr>
          <p:cNvPr id="4" name="Group 4"/>
          <p:cNvGrpSpPr/>
          <p:nvPr/>
        </p:nvGrpSpPr>
        <p:grpSpPr>
          <a:xfrm>
            <a:off x="7966894" y="469402"/>
            <a:ext cx="9713915" cy="1778730"/>
            <a:chOff x="-251904" y="0"/>
            <a:chExt cx="12951886" cy="2371640"/>
          </a:xfrm>
        </p:grpSpPr>
        <p:grpSp>
          <p:nvGrpSpPr>
            <p:cNvPr id="5" name="Group 5"/>
            <p:cNvGrpSpPr/>
            <p:nvPr/>
          </p:nvGrpSpPr>
          <p:grpSpPr>
            <a:xfrm>
              <a:off x="0" y="0"/>
              <a:ext cx="12699982" cy="2371640"/>
              <a:chOff x="0" y="0"/>
              <a:chExt cx="4512977" cy="842769"/>
            </a:xfrm>
          </p:grpSpPr>
          <p:sp>
            <p:nvSpPr>
              <p:cNvPr id="6" name="Freeform 6"/>
              <p:cNvSpPr/>
              <p:nvPr/>
            </p:nvSpPr>
            <p:spPr>
              <a:xfrm>
                <a:off x="0" y="0"/>
                <a:ext cx="4512977" cy="842769"/>
              </a:xfrm>
              <a:custGeom>
                <a:avLst/>
                <a:gdLst/>
                <a:ahLst/>
                <a:cxnLst/>
                <a:rect l="l" t="t" r="r" b="b"/>
                <a:pathLst>
                  <a:path w="4512977" h="842769">
                    <a:moveTo>
                      <a:pt x="4388517" y="842769"/>
                    </a:moveTo>
                    <a:lnTo>
                      <a:pt x="124460" y="842769"/>
                    </a:lnTo>
                    <a:cubicBezTo>
                      <a:pt x="55880" y="842769"/>
                      <a:pt x="0" y="786889"/>
                      <a:pt x="0" y="718309"/>
                    </a:cubicBezTo>
                    <a:lnTo>
                      <a:pt x="0" y="124460"/>
                    </a:lnTo>
                    <a:cubicBezTo>
                      <a:pt x="0" y="55880"/>
                      <a:pt x="55880" y="0"/>
                      <a:pt x="124460" y="0"/>
                    </a:cubicBezTo>
                    <a:lnTo>
                      <a:pt x="4388517" y="0"/>
                    </a:lnTo>
                    <a:cubicBezTo>
                      <a:pt x="4457097" y="0"/>
                      <a:pt x="4512977" y="55880"/>
                      <a:pt x="4512977" y="124460"/>
                    </a:cubicBezTo>
                    <a:lnTo>
                      <a:pt x="4512977" y="718309"/>
                    </a:lnTo>
                    <a:cubicBezTo>
                      <a:pt x="4512977" y="786889"/>
                      <a:pt x="4457097" y="842769"/>
                      <a:pt x="4388517" y="842769"/>
                    </a:cubicBezTo>
                    <a:close/>
                  </a:path>
                </a:pathLst>
              </a:custGeom>
              <a:solidFill>
                <a:srgbClr val="D8A1A6"/>
              </a:solidFill>
            </p:spPr>
          </p:sp>
        </p:grpSp>
        <p:sp>
          <p:nvSpPr>
            <p:cNvPr id="7" name="TextBox 7"/>
            <p:cNvSpPr txBox="1"/>
            <p:nvPr/>
          </p:nvSpPr>
          <p:spPr>
            <a:xfrm>
              <a:off x="821229" y="1343248"/>
              <a:ext cx="11057524" cy="463973"/>
            </a:xfrm>
            <a:prstGeom prst="rect">
              <a:avLst/>
            </a:prstGeom>
          </p:spPr>
          <p:txBody>
            <a:bodyPr lIns="0" tIns="0" rIns="0" bIns="0" rtlCol="0" anchor="t">
              <a:spAutoFit/>
            </a:bodyPr>
            <a:lstStyle/>
            <a:p>
              <a:pPr>
                <a:lnSpc>
                  <a:spcPts val="2892"/>
                </a:lnSpc>
              </a:pPr>
              <a:r>
                <a:rPr lang="en-US" sz="2224">
                  <a:solidFill>
                    <a:srgbClr val="000000"/>
                  </a:solidFill>
                  <a:latin typeface="Clear Sans Regular"/>
                </a:rPr>
                <a:t>The face lacks expression and the recognition score is not high</a:t>
              </a:r>
            </a:p>
          </p:txBody>
        </p:sp>
        <p:sp>
          <p:nvSpPr>
            <p:cNvPr id="8" name="TextBox 8"/>
            <p:cNvSpPr txBox="1"/>
            <p:nvPr/>
          </p:nvSpPr>
          <p:spPr>
            <a:xfrm>
              <a:off x="-251904" y="360431"/>
              <a:ext cx="10863774" cy="80363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rPr>
                <a:t>68_facial_landmark Face Swap</a:t>
              </a:r>
            </a:p>
          </p:txBody>
        </p:sp>
      </p:grpSp>
      <p:grpSp>
        <p:nvGrpSpPr>
          <p:cNvPr id="9" name="Group 9"/>
          <p:cNvGrpSpPr/>
          <p:nvPr/>
        </p:nvGrpSpPr>
        <p:grpSpPr>
          <a:xfrm>
            <a:off x="8155822" y="5329242"/>
            <a:ext cx="9524987" cy="2037810"/>
            <a:chOff x="0" y="0"/>
            <a:chExt cx="12699982" cy="2717079"/>
          </a:xfrm>
        </p:grpSpPr>
        <p:grpSp>
          <p:nvGrpSpPr>
            <p:cNvPr id="10" name="Group 10"/>
            <p:cNvGrpSpPr/>
            <p:nvPr/>
          </p:nvGrpSpPr>
          <p:grpSpPr>
            <a:xfrm>
              <a:off x="0" y="0"/>
              <a:ext cx="12699982" cy="2717079"/>
              <a:chOff x="0" y="0"/>
              <a:chExt cx="4512977" cy="965522"/>
            </a:xfrm>
          </p:grpSpPr>
          <p:sp>
            <p:nvSpPr>
              <p:cNvPr id="11" name="Freeform 11"/>
              <p:cNvSpPr/>
              <p:nvPr/>
            </p:nvSpPr>
            <p:spPr>
              <a:xfrm>
                <a:off x="0" y="0"/>
                <a:ext cx="4512977" cy="965522"/>
              </a:xfrm>
              <a:custGeom>
                <a:avLst/>
                <a:gdLst/>
                <a:ahLst/>
                <a:cxnLst/>
                <a:rect l="l" t="t" r="r" b="b"/>
                <a:pathLst>
                  <a:path w="4512977" h="965522">
                    <a:moveTo>
                      <a:pt x="4388517" y="965522"/>
                    </a:moveTo>
                    <a:lnTo>
                      <a:pt x="124460" y="965522"/>
                    </a:lnTo>
                    <a:cubicBezTo>
                      <a:pt x="55880" y="965522"/>
                      <a:pt x="0" y="909642"/>
                      <a:pt x="0" y="841062"/>
                    </a:cubicBezTo>
                    <a:lnTo>
                      <a:pt x="0" y="124460"/>
                    </a:lnTo>
                    <a:cubicBezTo>
                      <a:pt x="0" y="55880"/>
                      <a:pt x="55880" y="0"/>
                      <a:pt x="124460" y="0"/>
                    </a:cubicBezTo>
                    <a:lnTo>
                      <a:pt x="4388517" y="0"/>
                    </a:lnTo>
                    <a:cubicBezTo>
                      <a:pt x="4457097" y="0"/>
                      <a:pt x="4512977" y="55880"/>
                      <a:pt x="4512977" y="124460"/>
                    </a:cubicBezTo>
                    <a:lnTo>
                      <a:pt x="4512977" y="841063"/>
                    </a:lnTo>
                    <a:cubicBezTo>
                      <a:pt x="4512977" y="909643"/>
                      <a:pt x="4457097" y="965522"/>
                      <a:pt x="4388517" y="965522"/>
                    </a:cubicBezTo>
                    <a:close/>
                  </a:path>
                </a:pathLst>
              </a:custGeom>
              <a:solidFill>
                <a:srgbClr val="D8A1A6"/>
              </a:solidFill>
            </p:spPr>
          </p:sp>
        </p:grpSp>
        <p:sp>
          <p:nvSpPr>
            <p:cNvPr id="12" name="TextBox 12"/>
            <p:cNvSpPr txBox="1"/>
            <p:nvPr/>
          </p:nvSpPr>
          <p:spPr>
            <a:xfrm>
              <a:off x="821229" y="1348716"/>
              <a:ext cx="11057524" cy="872913"/>
            </a:xfrm>
            <a:prstGeom prst="rect">
              <a:avLst/>
            </a:prstGeom>
          </p:spPr>
          <p:txBody>
            <a:bodyPr lIns="0" tIns="0" rIns="0" bIns="0" rtlCol="0" anchor="t">
              <a:spAutoFit/>
            </a:bodyPr>
            <a:lstStyle/>
            <a:p>
              <a:pPr>
                <a:lnSpc>
                  <a:spcPts val="2697"/>
                </a:lnSpc>
              </a:pPr>
              <a:r>
                <a:rPr lang="en-US" sz="2075">
                  <a:solidFill>
                    <a:srgbClr val="000000"/>
                  </a:solidFill>
                  <a:latin typeface="Clear Sans Regular"/>
                </a:rPr>
                <a:t>Improved compared to the method above, points like nose and mouth blink according to mouth gesture</a:t>
              </a:r>
            </a:p>
          </p:txBody>
        </p:sp>
        <p:sp>
          <p:nvSpPr>
            <p:cNvPr id="13" name="TextBox 13"/>
            <p:cNvSpPr txBox="1"/>
            <p:nvPr/>
          </p:nvSpPr>
          <p:spPr>
            <a:xfrm>
              <a:off x="613796" y="554901"/>
              <a:ext cx="11876697" cy="803638"/>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rPr>
                <a:t>81_facial_landmark Face Swap Delaunay</a:t>
              </a:r>
            </a:p>
          </p:txBody>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20624">
            <a:off x="-147850" y="-1833905"/>
            <a:ext cx="4514573" cy="5305588"/>
          </a:xfrm>
          <a:prstGeom prst="rect">
            <a:avLst/>
          </a:prstGeom>
        </p:spPr>
      </p:pic>
      <p:grpSp>
        <p:nvGrpSpPr>
          <p:cNvPr id="15" name="Group 15"/>
          <p:cNvGrpSpPr/>
          <p:nvPr/>
        </p:nvGrpSpPr>
        <p:grpSpPr>
          <a:xfrm>
            <a:off x="8155822" y="7897208"/>
            <a:ext cx="9524987" cy="1814290"/>
            <a:chOff x="0" y="0"/>
            <a:chExt cx="12699982" cy="2419053"/>
          </a:xfrm>
        </p:grpSpPr>
        <p:grpSp>
          <p:nvGrpSpPr>
            <p:cNvPr id="16" name="Group 16"/>
            <p:cNvGrpSpPr/>
            <p:nvPr/>
          </p:nvGrpSpPr>
          <p:grpSpPr>
            <a:xfrm>
              <a:off x="0" y="0"/>
              <a:ext cx="12699982" cy="2419053"/>
              <a:chOff x="0" y="0"/>
              <a:chExt cx="4512977" cy="859618"/>
            </a:xfrm>
          </p:grpSpPr>
          <p:sp>
            <p:nvSpPr>
              <p:cNvPr id="17" name="Freeform 17"/>
              <p:cNvSpPr/>
              <p:nvPr/>
            </p:nvSpPr>
            <p:spPr>
              <a:xfrm>
                <a:off x="0" y="0"/>
                <a:ext cx="4512977" cy="859618"/>
              </a:xfrm>
              <a:custGeom>
                <a:avLst/>
                <a:gdLst/>
                <a:ahLst/>
                <a:cxnLst/>
                <a:rect l="l" t="t" r="r" b="b"/>
                <a:pathLst>
                  <a:path w="4512977" h="859618">
                    <a:moveTo>
                      <a:pt x="4388517" y="859618"/>
                    </a:moveTo>
                    <a:lnTo>
                      <a:pt x="124460" y="859618"/>
                    </a:lnTo>
                    <a:cubicBezTo>
                      <a:pt x="55880" y="859618"/>
                      <a:pt x="0" y="803738"/>
                      <a:pt x="0" y="735158"/>
                    </a:cubicBezTo>
                    <a:lnTo>
                      <a:pt x="0" y="124460"/>
                    </a:lnTo>
                    <a:cubicBezTo>
                      <a:pt x="0" y="55880"/>
                      <a:pt x="55880" y="0"/>
                      <a:pt x="124460" y="0"/>
                    </a:cubicBezTo>
                    <a:lnTo>
                      <a:pt x="4388517" y="0"/>
                    </a:lnTo>
                    <a:cubicBezTo>
                      <a:pt x="4457097" y="0"/>
                      <a:pt x="4512977" y="55880"/>
                      <a:pt x="4512977" y="124460"/>
                    </a:cubicBezTo>
                    <a:lnTo>
                      <a:pt x="4512977" y="735158"/>
                    </a:lnTo>
                    <a:cubicBezTo>
                      <a:pt x="4512977" y="803738"/>
                      <a:pt x="4457097" y="859618"/>
                      <a:pt x="4388517" y="859618"/>
                    </a:cubicBezTo>
                    <a:close/>
                  </a:path>
                </a:pathLst>
              </a:custGeom>
              <a:solidFill>
                <a:srgbClr val="D8A1A6"/>
              </a:solidFill>
            </p:spPr>
          </p:sp>
        </p:grpSp>
        <p:sp>
          <p:nvSpPr>
            <p:cNvPr id="18" name="TextBox 18"/>
            <p:cNvSpPr txBox="1"/>
            <p:nvPr/>
          </p:nvSpPr>
          <p:spPr>
            <a:xfrm>
              <a:off x="821229" y="1343248"/>
              <a:ext cx="11057524" cy="511387"/>
            </a:xfrm>
            <a:prstGeom prst="rect">
              <a:avLst/>
            </a:prstGeom>
          </p:spPr>
          <p:txBody>
            <a:bodyPr lIns="0" tIns="0" rIns="0" bIns="0" rtlCol="0" anchor="t">
              <a:spAutoFit/>
            </a:bodyPr>
            <a:lstStyle/>
            <a:p>
              <a:pPr>
                <a:lnSpc>
                  <a:spcPts val="3152"/>
                </a:lnSpc>
              </a:pPr>
              <a:r>
                <a:rPr lang="en-US" sz="2424">
                  <a:solidFill>
                    <a:srgbClr val="000000"/>
                  </a:solidFill>
                  <a:latin typeface="Clear Sans Regular"/>
                </a:rPr>
                <a:t>Face looks clearer and more detailed</a:t>
              </a:r>
            </a:p>
          </p:txBody>
        </p:sp>
        <p:sp>
          <p:nvSpPr>
            <p:cNvPr id="19" name="TextBox 19"/>
            <p:cNvSpPr txBox="1"/>
            <p:nvPr/>
          </p:nvSpPr>
          <p:spPr>
            <a:xfrm>
              <a:off x="313247" y="488353"/>
              <a:ext cx="9733474" cy="80363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rPr>
                <a:t>mediapipe Face Swap Delaunay</a:t>
              </a:r>
            </a:p>
          </p:txBody>
        </p:sp>
      </p:grpSp>
      <p:grpSp>
        <p:nvGrpSpPr>
          <p:cNvPr id="20" name="Group 20"/>
          <p:cNvGrpSpPr/>
          <p:nvPr/>
        </p:nvGrpSpPr>
        <p:grpSpPr>
          <a:xfrm>
            <a:off x="8155822" y="2762477"/>
            <a:ext cx="9524987" cy="2034000"/>
            <a:chOff x="0" y="0"/>
            <a:chExt cx="12699982" cy="2712000"/>
          </a:xfrm>
        </p:grpSpPr>
        <p:grpSp>
          <p:nvGrpSpPr>
            <p:cNvPr id="21" name="Group 21"/>
            <p:cNvGrpSpPr/>
            <p:nvPr/>
          </p:nvGrpSpPr>
          <p:grpSpPr>
            <a:xfrm>
              <a:off x="0" y="0"/>
              <a:ext cx="12699982" cy="2712000"/>
              <a:chOff x="0" y="0"/>
              <a:chExt cx="4512977" cy="963717"/>
            </a:xfrm>
          </p:grpSpPr>
          <p:sp>
            <p:nvSpPr>
              <p:cNvPr id="22" name="Freeform 22"/>
              <p:cNvSpPr/>
              <p:nvPr/>
            </p:nvSpPr>
            <p:spPr>
              <a:xfrm>
                <a:off x="0" y="0"/>
                <a:ext cx="4512977" cy="963717"/>
              </a:xfrm>
              <a:custGeom>
                <a:avLst/>
                <a:gdLst/>
                <a:ahLst/>
                <a:cxnLst/>
                <a:rect l="l" t="t" r="r" b="b"/>
                <a:pathLst>
                  <a:path w="4512977" h="963717">
                    <a:moveTo>
                      <a:pt x="4388517" y="963717"/>
                    </a:moveTo>
                    <a:lnTo>
                      <a:pt x="124460" y="963717"/>
                    </a:lnTo>
                    <a:cubicBezTo>
                      <a:pt x="55880" y="963717"/>
                      <a:pt x="0" y="907837"/>
                      <a:pt x="0" y="839257"/>
                    </a:cubicBezTo>
                    <a:lnTo>
                      <a:pt x="0" y="124460"/>
                    </a:lnTo>
                    <a:cubicBezTo>
                      <a:pt x="0" y="55880"/>
                      <a:pt x="55880" y="0"/>
                      <a:pt x="124460" y="0"/>
                    </a:cubicBezTo>
                    <a:lnTo>
                      <a:pt x="4388517" y="0"/>
                    </a:lnTo>
                    <a:cubicBezTo>
                      <a:pt x="4457097" y="0"/>
                      <a:pt x="4512977" y="55880"/>
                      <a:pt x="4512977" y="124460"/>
                    </a:cubicBezTo>
                    <a:lnTo>
                      <a:pt x="4512977" y="839257"/>
                    </a:lnTo>
                    <a:cubicBezTo>
                      <a:pt x="4512977" y="907837"/>
                      <a:pt x="4457097" y="963717"/>
                      <a:pt x="4388517" y="963717"/>
                    </a:cubicBezTo>
                    <a:close/>
                  </a:path>
                </a:pathLst>
              </a:custGeom>
              <a:solidFill>
                <a:srgbClr val="D8A1A6"/>
              </a:solidFill>
            </p:spPr>
          </p:sp>
        </p:grpSp>
        <p:sp>
          <p:nvSpPr>
            <p:cNvPr id="23" name="TextBox 23"/>
            <p:cNvSpPr txBox="1"/>
            <p:nvPr/>
          </p:nvSpPr>
          <p:spPr>
            <a:xfrm>
              <a:off x="821229" y="1343636"/>
              <a:ext cx="11057524" cy="872913"/>
            </a:xfrm>
            <a:prstGeom prst="rect">
              <a:avLst/>
            </a:prstGeom>
          </p:spPr>
          <p:txBody>
            <a:bodyPr lIns="0" tIns="0" rIns="0" bIns="0" rtlCol="0" anchor="t">
              <a:spAutoFit/>
            </a:bodyPr>
            <a:lstStyle/>
            <a:p>
              <a:pPr>
                <a:lnSpc>
                  <a:spcPts val="2697"/>
                </a:lnSpc>
              </a:pPr>
              <a:r>
                <a:rPr lang="en-US" sz="2075">
                  <a:solidFill>
                    <a:srgbClr val="000000"/>
                  </a:solidFill>
                  <a:latin typeface="Clear Sans Regular"/>
                </a:rPr>
                <a:t>The recognition score is a little bit higher but the face also looks unnatural</a:t>
              </a:r>
            </a:p>
          </p:txBody>
        </p:sp>
        <p:sp>
          <p:nvSpPr>
            <p:cNvPr id="24" name="TextBox 24"/>
            <p:cNvSpPr txBox="1"/>
            <p:nvPr/>
          </p:nvSpPr>
          <p:spPr>
            <a:xfrm>
              <a:off x="313247" y="341087"/>
              <a:ext cx="12073486" cy="803639"/>
            </a:xfrm>
            <a:prstGeom prst="rect">
              <a:avLst/>
            </a:prstGeom>
          </p:spPr>
          <p:txBody>
            <a:bodyPr wrap="square" lIns="0" tIns="0" rIns="0" bIns="0" rtlCol="0" anchor="t">
              <a:spAutoFit/>
            </a:bodyPr>
            <a:lstStyle/>
            <a:p>
              <a:pPr algn="ctr">
                <a:lnSpc>
                  <a:spcPts val="4680"/>
                </a:lnSpc>
                <a:spcBef>
                  <a:spcPct val="0"/>
                </a:spcBef>
              </a:pPr>
              <a:r>
                <a:rPr lang="en-US" sz="3600">
                  <a:solidFill>
                    <a:srgbClr val="000000"/>
                  </a:solidFill>
                  <a:latin typeface="Baloo"/>
                </a:rPr>
                <a:t>mediapipe + opengl Face Swap Delaunay</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flipH="1">
            <a:off x="-1528487" y="-143082"/>
            <a:ext cx="11958233" cy="2098730"/>
          </a:xfrm>
          <a:prstGeom prst="rect">
            <a:avLst/>
          </a:prstGeom>
        </p:spPr>
      </p:pic>
      <p:pic>
        <p:nvPicPr>
          <p:cNvPr id="3" name="Picture 3"/>
          <p:cNvPicPr>
            <a:picLocks noChangeAspect="1"/>
          </p:cNvPicPr>
          <p:nvPr/>
        </p:nvPicPr>
        <p:blipFill>
          <a:blip r:embed="rId4"/>
          <a:srcRect r="64034" b="46739"/>
          <a:stretch>
            <a:fillRect/>
          </a:stretch>
        </p:blipFill>
        <p:spPr>
          <a:xfrm rot="5400000" flipH="1" flipV="1">
            <a:off x="341551" y="6052572"/>
            <a:ext cx="4331879" cy="6415001"/>
          </a:xfrm>
          <a:prstGeom prst="rect">
            <a:avLst/>
          </a:prstGeom>
        </p:spPr>
      </p:pic>
      <p:sp>
        <p:nvSpPr>
          <p:cNvPr id="4" name="TextBox 4"/>
          <p:cNvSpPr txBox="1"/>
          <p:nvPr/>
        </p:nvSpPr>
        <p:spPr>
          <a:xfrm>
            <a:off x="1714500" y="2128473"/>
            <a:ext cx="14859000" cy="2128788"/>
          </a:xfrm>
          <a:prstGeom prst="rect">
            <a:avLst/>
          </a:prstGeom>
        </p:spPr>
        <p:txBody>
          <a:bodyPr wrap="square" lIns="0" tIns="0" rIns="0" bIns="0" rtlCol="0" anchor="t">
            <a:spAutoFit/>
          </a:bodyPr>
          <a:lstStyle/>
          <a:p>
            <a:pPr algn="ctr">
              <a:lnSpc>
                <a:spcPts val="8280"/>
              </a:lnSpc>
            </a:pPr>
            <a:r>
              <a:rPr lang="en-US" sz="6900">
                <a:solidFill>
                  <a:srgbClr val="000000"/>
                </a:solidFill>
                <a:latin typeface="Baloo"/>
              </a:rPr>
              <a:t>Thanks for listnening</a:t>
            </a:r>
          </a:p>
          <a:p>
            <a:pPr algn="ctr">
              <a:lnSpc>
                <a:spcPts val="8280"/>
              </a:lnSpc>
            </a:pPr>
            <a:endParaRPr lang="en-US" sz="6900">
              <a:solidFill>
                <a:srgbClr val="000000"/>
              </a:solidFill>
              <a:latin typeface="Baloo"/>
            </a:endParaRPr>
          </a:p>
        </p:txBody>
      </p:sp>
      <p:pic>
        <p:nvPicPr>
          <p:cNvPr id="2050" name="Picture 2">
            <a:extLst>
              <a:ext uri="{FF2B5EF4-FFF2-40B4-BE49-F238E27FC236}">
                <a16:creationId xmlns:a16="http://schemas.microsoft.com/office/drawing/2014/main" id="{BB5899D8-4D49-C0C2-02BB-50638A40E8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465573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C32AC2-7812-F176-8719-5433FF25E318}"/>
              </a:ext>
            </a:extLst>
          </p:cNvPr>
          <p:cNvSpPr txBox="1"/>
          <p:nvPr/>
        </p:nvSpPr>
        <p:spPr>
          <a:xfrm>
            <a:off x="6743700" y="3543300"/>
            <a:ext cx="4800600" cy="452111"/>
          </a:xfrm>
          <a:prstGeom prst="rect">
            <a:avLst/>
          </a:prstGeom>
          <a:noFill/>
        </p:spPr>
        <p:txBody>
          <a:bodyPr wrap="square">
            <a:spAutoFit/>
          </a:bodyPr>
          <a:lstStyle/>
          <a:p>
            <a:pPr>
              <a:lnSpc>
                <a:spcPts val="2697"/>
              </a:lnSpc>
            </a:pPr>
            <a:r>
              <a:rPr lang="en-US" sz="2800">
                <a:solidFill>
                  <a:srgbClr val="000000"/>
                </a:solidFill>
                <a:latin typeface="Clear Sans Regular"/>
              </a:rPr>
              <a:t>Do you have any questions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8937396">
            <a:off x="13553220" y="3416709"/>
            <a:ext cx="8964268" cy="85065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76060">
            <a:off x="12707878" y="-2343690"/>
            <a:ext cx="8338090" cy="7254138"/>
          </a:xfrm>
          <a:prstGeom prst="rect">
            <a:avLst/>
          </a:prstGeom>
        </p:spPr>
      </p:pic>
      <p:pic>
        <p:nvPicPr>
          <p:cNvPr id="4" name="Picture 4"/>
          <p:cNvPicPr>
            <a:picLocks noChangeAspect="1"/>
          </p:cNvPicPr>
          <p:nvPr/>
        </p:nvPicPr>
        <p:blipFill>
          <a:blip r:embed="rId6"/>
          <a:srcRect/>
          <a:stretch>
            <a:fillRect/>
          </a:stretch>
        </p:blipFill>
        <p:spPr>
          <a:xfrm>
            <a:off x="9443579" y="2400300"/>
            <a:ext cx="4052825" cy="5062665"/>
          </a:xfrm>
          <a:prstGeom prst="rect">
            <a:avLst/>
          </a:prstGeom>
        </p:spPr>
      </p:pic>
      <p:pic>
        <p:nvPicPr>
          <p:cNvPr id="5" name="Picture 5"/>
          <p:cNvPicPr>
            <a:picLocks noChangeAspect="1"/>
          </p:cNvPicPr>
          <p:nvPr/>
        </p:nvPicPr>
        <p:blipFill>
          <a:blip r:embed="rId7"/>
          <a:srcRect/>
          <a:stretch>
            <a:fillRect/>
          </a:stretch>
        </p:blipFill>
        <p:spPr>
          <a:xfrm>
            <a:off x="14054515" y="2400300"/>
            <a:ext cx="3751616" cy="5062665"/>
          </a:xfrm>
          <a:prstGeom prst="rect">
            <a:avLst/>
          </a:prstGeom>
        </p:spPr>
      </p:pic>
      <p:sp>
        <p:nvSpPr>
          <p:cNvPr id="6" name="TextBox 6"/>
          <p:cNvSpPr txBox="1"/>
          <p:nvPr/>
        </p:nvSpPr>
        <p:spPr>
          <a:xfrm>
            <a:off x="1028700" y="1028700"/>
            <a:ext cx="10172854" cy="1371600"/>
          </a:xfrm>
          <a:prstGeom prst="rect">
            <a:avLst/>
          </a:prstGeom>
        </p:spPr>
        <p:txBody>
          <a:bodyPr lIns="0" tIns="0" rIns="0" bIns="0" rtlCol="0" anchor="t">
            <a:spAutoFit/>
          </a:bodyPr>
          <a:lstStyle/>
          <a:p>
            <a:pPr>
              <a:lnSpc>
                <a:spcPts val="10800"/>
              </a:lnSpc>
            </a:pPr>
            <a:r>
              <a:rPr lang="en-US" sz="9000">
                <a:solidFill>
                  <a:srgbClr val="000000"/>
                </a:solidFill>
                <a:latin typeface="Baloo"/>
              </a:rPr>
              <a:t>Landmark points</a:t>
            </a:r>
          </a:p>
        </p:txBody>
      </p:sp>
      <p:grpSp>
        <p:nvGrpSpPr>
          <p:cNvPr id="7" name="Group 7"/>
          <p:cNvGrpSpPr/>
          <p:nvPr/>
        </p:nvGrpSpPr>
        <p:grpSpPr>
          <a:xfrm>
            <a:off x="1028700" y="5379805"/>
            <a:ext cx="6166402" cy="2482700"/>
            <a:chOff x="0" y="0"/>
            <a:chExt cx="8221870" cy="3310266"/>
          </a:xfrm>
        </p:grpSpPr>
        <p:sp>
          <p:nvSpPr>
            <p:cNvPr id="8" name="TextBox 8"/>
            <p:cNvSpPr txBox="1"/>
            <p:nvPr/>
          </p:nvSpPr>
          <p:spPr>
            <a:xfrm>
              <a:off x="0" y="-38100"/>
              <a:ext cx="6133453" cy="764540"/>
            </a:xfrm>
            <a:prstGeom prst="rect">
              <a:avLst/>
            </a:prstGeom>
          </p:spPr>
          <p:txBody>
            <a:bodyPr lIns="0" tIns="0" rIns="0" bIns="0" rtlCol="0" anchor="t">
              <a:spAutoFit/>
            </a:bodyPr>
            <a:lstStyle/>
            <a:p>
              <a:pPr>
                <a:lnSpc>
                  <a:spcPts val="4680"/>
                </a:lnSpc>
              </a:pPr>
              <a:endParaRPr/>
            </a:p>
          </p:txBody>
        </p:sp>
        <p:sp>
          <p:nvSpPr>
            <p:cNvPr id="9" name="TextBox 9"/>
            <p:cNvSpPr txBox="1"/>
            <p:nvPr/>
          </p:nvSpPr>
          <p:spPr>
            <a:xfrm>
              <a:off x="0" y="874689"/>
              <a:ext cx="8221870" cy="2467186"/>
            </a:xfrm>
            <a:prstGeom prst="rect">
              <a:avLst/>
            </a:prstGeom>
          </p:spPr>
          <p:txBody>
            <a:bodyPr lIns="0" tIns="0" rIns="0" bIns="0" rtlCol="0" anchor="t">
              <a:spAutoFit/>
            </a:bodyPr>
            <a:lstStyle/>
            <a:p>
              <a:pPr algn="just">
                <a:lnSpc>
                  <a:spcPts val="5200"/>
                </a:lnSpc>
              </a:pPr>
              <a:r>
                <a:rPr lang="en-US" sz="2600">
                  <a:solidFill>
                    <a:srgbClr val="000000"/>
                  </a:solidFill>
                  <a:latin typeface="Clear Sans Regular"/>
                </a:rPr>
                <a:t>Tool that takes in an image region outputs a set of point locations that define the pose of the object.</a:t>
              </a:r>
            </a:p>
          </p:txBody>
        </p:sp>
      </p:grpSp>
      <p:grpSp>
        <p:nvGrpSpPr>
          <p:cNvPr id="10" name="Group 10"/>
          <p:cNvGrpSpPr/>
          <p:nvPr/>
        </p:nvGrpSpPr>
        <p:grpSpPr>
          <a:xfrm>
            <a:off x="1028700" y="3233166"/>
            <a:ext cx="7395186" cy="1402141"/>
            <a:chOff x="0" y="0"/>
            <a:chExt cx="9860248" cy="1869522"/>
          </a:xfrm>
        </p:grpSpPr>
        <p:sp>
          <p:nvSpPr>
            <p:cNvPr id="11" name="TextBox 11"/>
            <p:cNvSpPr txBox="1"/>
            <p:nvPr/>
          </p:nvSpPr>
          <p:spPr>
            <a:xfrm>
              <a:off x="0" y="-38100"/>
              <a:ext cx="9860248" cy="764540"/>
            </a:xfrm>
            <a:prstGeom prst="rect">
              <a:avLst/>
            </a:prstGeom>
          </p:spPr>
          <p:txBody>
            <a:bodyPr lIns="0" tIns="0" rIns="0" bIns="0" rtlCol="0" anchor="t">
              <a:spAutoFit/>
            </a:bodyPr>
            <a:lstStyle/>
            <a:p>
              <a:pPr>
                <a:lnSpc>
                  <a:spcPts val="4680"/>
                </a:lnSpc>
              </a:pPr>
              <a:r>
                <a:rPr lang="en-US" sz="3600">
                  <a:solidFill>
                    <a:srgbClr val="000000"/>
                  </a:solidFill>
                  <a:latin typeface="Baloo"/>
                </a:rPr>
                <a:t>Dlib library</a:t>
              </a:r>
            </a:p>
          </p:txBody>
        </p:sp>
        <p:sp>
          <p:nvSpPr>
            <p:cNvPr id="12" name="TextBox 12"/>
            <p:cNvSpPr txBox="1"/>
            <p:nvPr/>
          </p:nvSpPr>
          <p:spPr>
            <a:xfrm>
              <a:off x="0" y="874689"/>
              <a:ext cx="9860248" cy="1590886"/>
            </a:xfrm>
            <a:prstGeom prst="rect">
              <a:avLst/>
            </a:prstGeom>
          </p:spPr>
          <p:txBody>
            <a:bodyPr lIns="0" tIns="0" rIns="0" bIns="0" rtlCol="0" anchor="t">
              <a:spAutoFit/>
            </a:bodyPr>
            <a:lstStyle/>
            <a:p>
              <a:pPr>
                <a:lnSpc>
                  <a:spcPts val="5200"/>
                </a:lnSpc>
              </a:pPr>
              <a:r>
                <a:rPr lang="en-US" sz="2600">
                  <a:solidFill>
                    <a:srgbClr val="000000"/>
                  </a:solidFill>
                  <a:latin typeface="Clear Sans Regular"/>
                </a:rPr>
                <a:t>We use the dlib library to detect the facial landmark points.</a:t>
              </a:r>
            </a:p>
          </p:txBody>
        </p:sp>
      </p:grpSp>
      <p:sp>
        <p:nvSpPr>
          <p:cNvPr id="13" name="TextBox 13"/>
          <p:cNvSpPr txBox="1"/>
          <p:nvPr/>
        </p:nvSpPr>
        <p:spPr>
          <a:xfrm>
            <a:off x="1028700" y="5458860"/>
            <a:ext cx="8233470" cy="547370"/>
          </a:xfrm>
          <a:prstGeom prst="rect">
            <a:avLst/>
          </a:prstGeom>
        </p:spPr>
        <p:txBody>
          <a:bodyPr lIns="0" tIns="0" rIns="0" bIns="0" rtlCol="0" anchor="t">
            <a:spAutoFit/>
          </a:bodyPr>
          <a:lstStyle/>
          <a:p>
            <a:pPr algn="ctr">
              <a:lnSpc>
                <a:spcPts val="4420"/>
              </a:lnSpc>
              <a:spcBef>
                <a:spcPct val="0"/>
              </a:spcBef>
            </a:pPr>
            <a:r>
              <a:rPr lang="en-US" sz="3400">
                <a:solidFill>
                  <a:srgbClr val="000000"/>
                </a:solidFill>
                <a:latin typeface="Baloo"/>
              </a:rPr>
              <a:t>shape_predictor_68_face_landmarks.dat</a:t>
            </a:r>
          </a:p>
        </p:txBody>
      </p:sp>
    </p:spTree>
    <p:extLst>
      <p:ext uri="{BB962C8B-B14F-4D97-AF65-F5344CB8AC3E}">
        <p14:creationId xmlns:p14="http://schemas.microsoft.com/office/powerpoint/2010/main" val="382392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4"/>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5"/>
          <a:srcRect/>
          <a:stretch>
            <a:fillRect/>
          </a:stretch>
        </p:blipFill>
        <p:spPr>
          <a:xfrm>
            <a:off x="0" y="2606576"/>
            <a:ext cx="5073848" cy="5073848"/>
          </a:xfrm>
          <a:prstGeom prst="rect">
            <a:avLst/>
          </a:prstGeom>
        </p:spPr>
      </p:pic>
      <p:pic>
        <p:nvPicPr>
          <p:cNvPr id="5" name="Picture 5"/>
          <p:cNvPicPr>
            <a:picLocks noChangeAspect="1"/>
          </p:cNvPicPr>
          <p:nvPr/>
        </p:nvPicPr>
        <p:blipFill>
          <a:blip r:embed="rId6"/>
          <a:srcRect/>
          <a:stretch>
            <a:fillRect/>
          </a:stretch>
        </p:blipFill>
        <p:spPr>
          <a:xfrm>
            <a:off x="6378841" y="2606576"/>
            <a:ext cx="5530319" cy="5073848"/>
          </a:xfrm>
          <a:prstGeom prst="rect">
            <a:avLst/>
          </a:prstGeom>
        </p:spPr>
      </p:pic>
      <p:pic>
        <p:nvPicPr>
          <p:cNvPr id="6" name="Picture 6"/>
          <p:cNvPicPr>
            <a:picLocks noChangeAspect="1"/>
          </p:cNvPicPr>
          <p:nvPr/>
        </p:nvPicPr>
        <p:blipFill>
          <a:blip r:embed="rId7"/>
          <a:srcRect/>
          <a:stretch>
            <a:fillRect/>
          </a:stretch>
        </p:blipFill>
        <p:spPr>
          <a:xfrm>
            <a:off x="12649785" y="2530984"/>
            <a:ext cx="5672127" cy="5149440"/>
          </a:xfrm>
          <a:prstGeom prst="rect">
            <a:avLst/>
          </a:prstGeom>
        </p:spPr>
      </p:pic>
      <p:sp>
        <p:nvSpPr>
          <p:cNvPr id="7" name="TextBox 7"/>
          <p:cNvSpPr txBox="1"/>
          <p:nvPr/>
        </p:nvSpPr>
        <p:spPr>
          <a:xfrm>
            <a:off x="3234020" y="708474"/>
            <a:ext cx="3700180" cy="820738"/>
          </a:xfrm>
          <a:prstGeom prst="rect">
            <a:avLst/>
          </a:prstGeom>
        </p:spPr>
        <p:txBody>
          <a:bodyPr wrap="square" lIns="0" tIns="0" rIns="0" bIns="0" rtlCol="0" anchor="t">
            <a:spAutoFit/>
          </a:bodyPr>
          <a:lstStyle/>
          <a:p>
            <a:pPr algn="ctr">
              <a:lnSpc>
                <a:spcPts val="6411"/>
              </a:lnSpc>
              <a:spcBef>
                <a:spcPct val="0"/>
              </a:spcBef>
            </a:pPr>
            <a:r>
              <a:rPr lang="en-US" sz="4931">
                <a:solidFill>
                  <a:srgbClr val="000000"/>
                </a:solidFill>
                <a:latin typeface="Baloo"/>
              </a:rPr>
              <a:t>warpAffine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8"/>
          <a:srcRect l="70477" t="23497"/>
          <a:stretch>
            <a:fillRect/>
          </a:stretch>
        </p:blipFill>
        <p:spPr>
          <a:xfrm rot="-5400000" flipH="1">
            <a:off x="12514025" y="4513025"/>
            <a:ext cx="3215480" cy="8332470"/>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69" r="69"/>
          <a:stretch>
            <a:fillRect/>
          </a:stretch>
        </p:blipFill>
        <p:spPr>
          <a:xfrm>
            <a:off x="668684" y="2426547"/>
            <a:ext cx="4261151" cy="5758312"/>
          </a:xfrm>
          <a:prstGeom prst="rect">
            <a:avLst/>
          </a:prstGeom>
        </p:spPr>
      </p:pic>
      <p:pic>
        <p:nvPicPr>
          <p:cNvPr id="5" name="Picture 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a:stretch>
            <a:fillRect/>
          </a:stretch>
        </p:blipFill>
        <p:spPr>
          <a:xfrm>
            <a:off x="12992185" y="2426547"/>
            <a:ext cx="4267115" cy="5758312"/>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419541" y="5532201"/>
            <a:ext cx="5448917" cy="1539319"/>
          </a:xfrm>
          <a:prstGeom prst="rect">
            <a:avLst/>
          </a:prstGeom>
        </p:spPr>
      </p:pic>
      <p:sp>
        <p:nvSpPr>
          <p:cNvPr id="7" name="TextBox 7"/>
          <p:cNvSpPr txBox="1"/>
          <p:nvPr/>
        </p:nvSpPr>
        <p:spPr>
          <a:xfrm>
            <a:off x="6760630" y="4053201"/>
            <a:ext cx="4593170" cy="820738"/>
          </a:xfrm>
          <a:prstGeom prst="rect">
            <a:avLst/>
          </a:prstGeom>
        </p:spPr>
        <p:txBody>
          <a:bodyPr wrap="square" lIns="0" tIns="0" rIns="0" bIns="0" rtlCol="0" anchor="t">
            <a:spAutoFit/>
          </a:bodyPr>
          <a:lstStyle/>
          <a:p>
            <a:pPr algn="ctr">
              <a:lnSpc>
                <a:spcPts val="6411"/>
              </a:lnSpc>
              <a:spcBef>
                <a:spcPct val="0"/>
              </a:spcBef>
            </a:pPr>
            <a:r>
              <a:rPr lang="en-US" sz="4931">
                <a:solidFill>
                  <a:srgbClr val="000000"/>
                </a:solidFill>
                <a:latin typeface="Baloo"/>
              </a:rPr>
              <a:t>cv2.warpAffine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 fill="hold"/>
                                        <p:tgtEl>
                                          <p:spTgt spid="4"/>
                                        </p:tgtEl>
                                      </p:cBhvr>
                                    </p:cmd>
                                  </p:childTnLst>
                                </p:cTn>
                              </p:par>
                            </p:childTnLst>
                          </p:cTn>
                        </p:par>
                        <p:par>
                          <p:cTn id="7" fill="hold">
                            <p:stCondLst>
                              <p:cond delay="1600"/>
                            </p:stCondLst>
                            <p:childTnLst>
                              <p:par>
                                <p:cTn id="8" presetID="1" presetClass="mediacall" presetSubtype="0" fill="hold" nodeType="afterEffect">
                                  <p:stCondLst>
                                    <p:cond delay="0"/>
                                  </p:stCondLst>
                                  <p:childTnLst>
                                    <p:cmd type="call" cmd="playFrom(0.0)">
                                      <p:cBhvr>
                                        <p:cTn id="9" dur="1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0" repeatCount="indefinite"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4"/>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5"/>
          <a:srcRect/>
          <a:stretch>
            <a:fillRect/>
          </a:stretch>
        </p:blipFill>
        <p:spPr>
          <a:xfrm>
            <a:off x="6741731" y="3756118"/>
            <a:ext cx="4804537" cy="5502182"/>
          </a:xfrm>
          <a:prstGeom prst="rect">
            <a:avLst/>
          </a:prstGeom>
        </p:spPr>
      </p:pic>
      <p:pic>
        <p:nvPicPr>
          <p:cNvPr id="5" name="Picture 5"/>
          <p:cNvPicPr>
            <a:picLocks noChangeAspect="1"/>
          </p:cNvPicPr>
          <p:nvPr/>
        </p:nvPicPr>
        <p:blipFill>
          <a:blip r:embed="rId6"/>
          <a:srcRect/>
          <a:stretch>
            <a:fillRect/>
          </a:stretch>
        </p:blipFill>
        <p:spPr>
          <a:xfrm>
            <a:off x="13584374" y="3871681"/>
            <a:ext cx="4703626" cy="5386619"/>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564074" y="5670646"/>
            <a:ext cx="2084658" cy="630609"/>
          </a:xfrm>
          <a:prstGeom prst="rect">
            <a:avLst/>
          </a:prstGeom>
        </p:spPr>
      </p:pic>
      <p:pic>
        <p:nvPicPr>
          <p:cNvPr id="7" name="Picture 7"/>
          <p:cNvPicPr>
            <a:picLocks noChangeAspect="1"/>
          </p:cNvPicPr>
          <p:nvPr/>
        </p:nvPicPr>
        <p:blipFill>
          <a:blip r:embed="rId9"/>
          <a:srcRect/>
          <a:stretch>
            <a:fillRect/>
          </a:stretch>
        </p:blipFill>
        <p:spPr>
          <a:xfrm>
            <a:off x="277915" y="3756118"/>
            <a:ext cx="4404673" cy="5502182"/>
          </a:xfrm>
          <a:prstGeom prst="rect">
            <a:avLst/>
          </a:prstGeom>
        </p:spPr>
      </p:pic>
      <p:sp>
        <p:nvSpPr>
          <p:cNvPr id="8" name="TextBox 8"/>
          <p:cNvSpPr txBox="1"/>
          <p:nvPr/>
        </p:nvSpPr>
        <p:spPr>
          <a:xfrm>
            <a:off x="3411520" y="500826"/>
            <a:ext cx="10172854" cy="1371600"/>
          </a:xfrm>
          <a:prstGeom prst="rect">
            <a:avLst/>
          </a:prstGeom>
        </p:spPr>
        <p:txBody>
          <a:bodyPr lIns="0" tIns="0" rIns="0" bIns="0" rtlCol="0" anchor="t">
            <a:spAutoFit/>
          </a:bodyPr>
          <a:lstStyle/>
          <a:p>
            <a:pPr>
              <a:lnSpc>
                <a:spcPts val="10800"/>
              </a:lnSpc>
            </a:pPr>
            <a:r>
              <a:rPr lang="en-US" sz="9000">
                <a:solidFill>
                  <a:srgbClr val="000000"/>
                </a:solidFill>
                <a:latin typeface="Baloo"/>
              </a:rPr>
              <a:t>Making mask</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499716" y="5670646"/>
            <a:ext cx="2084658" cy="630609"/>
          </a:xfrm>
          <a:prstGeom prst="rect">
            <a:avLst/>
          </a:prstGeom>
        </p:spPr>
      </p:pic>
      <p:sp>
        <p:nvSpPr>
          <p:cNvPr id="10" name="TextBox 10"/>
          <p:cNvSpPr txBox="1"/>
          <p:nvPr/>
        </p:nvSpPr>
        <p:spPr>
          <a:xfrm>
            <a:off x="6956220" y="2626200"/>
            <a:ext cx="4375560" cy="820738"/>
          </a:xfrm>
          <a:prstGeom prst="rect">
            <a:avLst/>
          </a:prstGeom>
        </p:spPr>
        <p:txBody>
          <a:bodyPr lIns="0" tIns="0" rIns="0" bIns="0" rtlCol="0" anchor="t">
            <a:spAutoFit/>
          </a:bodyPr>
          <a:lstStyle/>
          <a:p>
            <a:pPr algn="ctr">
              <a:lnSpc>
                <a:spcPts val="6411"/>
              </a:lnSpc>
              <a:spcBef>
                <a:spcPct val="0"/>
              </a:spcBef>
            </a:pPr>
            <a:r>
              <a:rPr lang="en-US" sz="4800">
                <a:solidFill>
                  <a:srgbClr val="000000"/>
                </a:solidFill>
                <a:latin typeface="Baloo"/>
              </a:rPr>
              <a:t>cv2.convexHull</a:t>
            </a:r>
          </a:p>
        </p:txBody>
      </p:sp>
      <p:sp>
        <p:nvSpPr>
          <p:cNvPr id="11" name="TextBox 11"/>
          <p:cNvSpPr txBox="1"/>
          <p:nvPr/>
        </p:nvSpPr>
        <p:spPr>
          <a:xfrm>
            <a:off x="815528" y="2206488"/>
            <a:ext cx="3748546" cy="1590179"/>
          </a:xfrm>
          <a:prstGeom prst="rect">
            <a:avLst/>
          </a:prstGeom>
        </p:spPr>
        <p:txBody>
          <a:bodyPr lIns="0" tIns="0" rIns="0" bIns="0" rtlCol="0" anchor="t">
            <a:spAutoFit/>
          </a:bodyPr>
          <a:lstStyle/>
          <a:p>
            <a:pPr algn="ctr">
              <a:lnSpc>
                <a:spcPts val="6151"/>
              </a:lnSpc>
            </a:pPr>
            <a:r>
              <a:rPr lang="en-US" sz="4000">
                <a:solidFill>
                  <a:srgbClr val="000000"/>
                </a:solidFill>
                <a:latin typeface="Baloo"/>
              </a:rPr>
              <a:t>eyes, brow</a:t>
            </a:r>
          </a:p>
          <a:p>
            <a:pPr algn="ctr">
              <a:lnSpc>
                <a:spcPts val="6151"/>
              </a:lnSpc>
              <a:spcBef>
                <a:spcPct val="0"/>
              </a:spcBef>
            </a:pPr>
            <a:r>
              <a:rPr lang="en-US" sz="4000">
                <a:solidFill>
                  <a:srgbClr val="000000"/>
                </a:solidFill>
                <a:latin typeface="Baloo"/>
              </a:rPr>
              <a:t>nose, mouth</a:t>
            </a:r>
          </a:p>
        </p:txBody>
      </p:sp>
      <p:sp>
        <p:nvSpPr>
          <p:cNvPr id="12" name="TextBox 12"/>
          <p:cNvSpPr txBox="1"/>
          <p:nvPr/>
        </p:nvSpPr>
        <p:spPr>
          <a:xfrm>
            <a:off x="13245437" y="2687731"/>
            <a:ext cx="5042563" cy="742020"/>
          </a:xfrm>
          <a:prstGeom prst="rect">
            <a:avLst/>
          </a:prstGeom>
        </p:spPr>
        <p:txBody>
          <a:bodyPr lIns="0" tIns="0" rIns="0" bIns="0" rtlCol="0" anchor="t">
            <a:spAutoFit/>
          </a:bodyPr>
          <a:lstStyle/>
          <a:p>
            <a:pPr algn="ctr">
              <a:lnSpc>
                <a:spcPts val="5946"/>
              </a:lnSpc>
              <a:spcBef>
                <a:spcPct val="0"/>
              </a:spcBef>
            </a:pPr>
            <a:r>
              <a:rPr lang="en-US" sz="4574">
                <a:solidFill>
                  <a:srgbClr val="000000"/>
                </a:solidFill>
                <a:latin typeface="Baloo"/>
              </a:rPr>
              <a:t>cv2.GaussianBlur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4"/>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5"/>
          <a:srcRect/>
          <a:stretch>
            <a:fillRect/>
          </a:stretch>
        </p:blipFill>
        <p:spPr>
          <a:xfrm>
            <a:off x="6312280" y="227071"/>
            <a:ext cx="7286501" cy="98328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4"/>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5"/>
          <a:srcRect/>
          <a:stretch>
            <a:fillRect/>
          </a:stretch>
        </p:blipFill>
        <p:spPr>
          <a:xfrm>
            <a:off x="13777017" y="2643879"/>
            <a:ext cx="4264813" cy="5755204"/>
          </a:xfrm>
          <a:prstGeom prst="rect">
            <a:avLst/>
          </a:prstGeom>
        </p:spPr>
      </p:pic>
      <p:pic>
        <p:nvPicPr>
          <p:cNvPr id="5" name="Picture 5"/>
          <p:cNvPicPr>
            <a:picLocks noChangeAspect="1"/>
          </p:cNvPicPr>
          <p:nvPr/>
        </p:nvPicPr>
        <p:blipFill>
          <a:blip r:embed="rId6"/>
          <a:srcRect/>
          <a:stretch>
            <a:fillRect/>
          </a:stretch>
        </p:blipFill>
        <p:spPr>
          <a:xfrm>
            <a:off x="6855007" y="2467488"/>
            <a:ext cx="4264813" cy="5755204"/>
          </a:xfrm>
          <a:prstGeom prst="rect">
            <a:avLst/>
          </a:prstGeom>
        </p:spPr>
      </p:pic>
      <p:pic>
        <p:nvPicPr>
          <p:cNvPr id="6" name="Picture 6"/>
          <p:cNvPicPr>
            <a:picLocks noChangeAspect="1"/>
          </p:cNvPicPr>
          <p:nvPr/>
        </p:nvPicPr>
        <p:blipFill>
          <a:blip r:embed="rId7"/>
          <a:srcRect/>
          <a:stretch>
            <a:fillRect/>
          </a:stretch>
        </p:blipFill>
        <p:spPr>
          <a:xfrm>
            <a:off x="333922" y="2467488"/>
            <a:ext cx="4264813" cy="5755204"/>
          </a:xfrm>
          <a:prstGeom prst="rect">
            <a:avLst/>
          </a:prstGeom>
        </p:spPr>
      </p:pic>
      <p:sp>
        <p:nvSpPr>
          <p:cNvPr id="7" name="TextBox 7"/>
          <p:cNvSpPr txBox="1"/>
          <p:nvPr/>
        </p:nvSpPr>
        <p:spPr>
          <a:xfrm>
            <a:off x="5065796" y="4762160"/>
            <a:ext cx="1789212"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dividing </a:t>
            </a:r>
          </a:p>
        </p:txBody>
      </p:sp>
      <p:sp>
        <p:nvSpPr>
          <p:cNvPr id="8" name="TextBox 8"/>
          <p:cNvSpPr txBox="1"/>
          <p:nvPr/>
        </p:nvSpPr>
        <p:spPr>
          <a:xfrm>
            <a:off x="11205183" y="4762160"/>
            <a:ext cx="2486471"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rPr>
              <a:t>multiplying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2402</Words>
  <Application>Microsoft Office PowerPoint</Application>
  <PresentationFormat>Custom</PresentationFormat>
  <Paragraphs>229</Paragraphs>
  <Slides>34</Slides>
  <Notes>26</Notes>
  <HiddenSlides>0</HiddenSlides>
  <MMClips>9</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Baloo Medium</vt:lpstr>
      <vt:lpstr>Baloo Bold</vt:lpstr>
      <vt:lpstr>Maven Pro Bold</vt:lpstr>
      <vt:lpstr>Baloo</vt:lpstr>
      <vt:lpstr>Clear Sans Regular Bold</vt:lpstr>
      <vt:lpstr>Alegreya Sans Black</vt:lpstr>
      <vt:lpstr>Maven Pro Bold Bold</vt:lpstr>
      <vt:lpstr>Athiti SemiBold</vt:lpstr>
      <vt:lpstr>Calibri</vt:lpstr>
      <vt:lpstr>Araboto</vt:lpstr>
      <vt:lpstr>Athiti SemiBold Bold</vt:lpstr>
      <vt:lpstr>Clear Sans Regular</vt:lpstr>
      <vt:lpstr>DejaVu Serif Bold</vt:lpstr>
      <vt:lpstr>Arial</vt:lpstr>
      <vt:lpstr>Alegreya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Xanh lá Hoạt hình Trừu tượng Họa tiết Dự án Nhóm Bản thuyết trình Giáo dục</dc:title>
  <cp:lastModifiedBy>Bùi Tuấn Kiệt</cp:lastModifiedBy>
  <cp:revision>8</cp:revision>
  <dcterms:created xsi:type="dcterms:W3CDTF">2006-08-16T00:00:00Z</dcterms:created>
  <dcterms:modified xsi:type="dcterms:W3CDTF">2023-01-03T01:25:58Z</dcterms:modified>
  <dc:identifier>DAFWM8b_JdY</dc:identifier>
</cp:coreProperties>
</file>